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9"/>
  </p:notesMasterIdLst>
  <p:sldIdLst>
    <p:sldId id="321" r:id="rId2"/>
    <p:sldId id="258" r:id="rId3"/>
    <p:sldId id="356" r:id="rId4"/>
    <p:sldId id="307" r:id="rId5"/>
    <p:sldId id="259" r:id="rId6"/>
    <p:sldId id="364" r:id="rId7"/>
    <p:sldId id="340" r:id="rId8"/>
    <p:sldId id="351" r:id="rId9"/>
    <p:sldId id="309" r:id="rId10"/>
    <p:sldId id="360" r:id="rId11"/>
    <p:sldId id="367" r:id="rId12"/>
    <p:sldId id="366" r:id="rId13"/>
    <p:sldId id="365" r:id="rId14"/>
    <p:sldId id="348" r:id="rId15"/>
    <p:sldId id="349" r:id="rId16"/>
    <p:sldId id="311" r:id="rId17"/>
    <p:sldId id="280" r:id="rId18"/>
  </p:sldIdLst>
  <p:sldSz cx="9144000" cy="5143500" type="screen16x9"/>
  <p:notesSz cx="6858000" cy="9144000"/>
  <p:embeddedFontLst>
    <p:embeddedFont>
      <p:font typeface="Fira Sans Condensed" panose="020B0604020202020204" charset="0"/>
      <p:regular r:id="rId20"/>
      <p:bold r:id="rId21"/>
      <p:italic r:id="rId22"/>
      <p:boldItalic r:id="rId23"/>
    </p:embeddedFont>
    <p:embeddedFont>
      <p:font typeface="Squada One" panose="02000000000000000000" pitchFamily="2" charset="0"/>
      <p:regular r:id="rId24"/>
    </p:embeddedFont>
    <p:embeddedFont>
      <p:font typeface="Fira Sans Condensed ExtraBold" panose="020B0604020202020204" charset="0"/>
      <p:bold r:id="rId25"/>
      <p:boldItalic r:id="rId26"/>
    </p:embeddedFont>
    <p:embeddedFont>
      <p:font typeface="Barlow"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08"/>
    <a:srgbClr val="B60086"/>
    <a:srgbClr val="92D050"/>
    <a:srgbClr val="FD0098"/>
    <a:srgbClr val="5F2FB8"/>
    <a:srgbClr val="E17C78"/>
    <a:srgbClr val="87ADDB"/>
    <a:srgbClr val="737474"/>
    <a:srgbClr val="F3C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85AA42-4328-44BE-AC1C-E695F2201A74}">
  <a:tblStyle styleId="{3185AA42-4328-44BE-AC1C-E695F2201A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95" autoAdjust="0"/>
    <p:restoredTop sz="90971" autoAdjust="0"/>
  </p:normalViewPr>
  <p:slideViewPr>
    <p:cSldViewPr snapToGrid="0">
      <p:cViewPr varScale="1">
        <p:scale>
          <a:sx n="110" d="100"/>
          <a:sy n="110" d="100"/>
        </p:scale>
        <p:origin x="8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2251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54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28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18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929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566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255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49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5e473b043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75e473b043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d4e4ff9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d4e4ff9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7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3514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83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9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58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98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21464" y="-864758"/>
            <a:ext cx="6070096" cy="6283055"/>
            <a:chOff x="1279825" y="238125"/>
            <a:chExt cx="5060100" cy="5237625"/>
          </a:xfrm>
        </p:grpSpPr>
        <p:sp>
          <p:nvSpPr>
            <p:cNvPr id="10" name="Google Shape;10;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a:off x="3731673" y="-433179"/>
            <a:ext cx="6250236" cy="6469514"/>
            <a:chOff x="1279825" y="238125"/>
            <a:chExt cx="5060100" cy="5237625"/>
          </a:xfrm>
        </p:grpSpPr>
        <p:sp>
          <p:nvSpPr>
            <p:cNvPr id="16" name="Google Shape;16;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988800" y="3230225"/>
            <a:ext cx="7166400" cy="886200"/>
          </a:xfrm>
          <a:prstGeom prst="rect">
            <a:avLst/>
          </a:prstGeom>
        </p:spPr>
        <p:txBody>
          <a:bodyPr spcFirstLastPara="1" wrap="square" lIns="91425" tIns="91425" rIns="91425" bIns="91425" anchor="b" anchorCtr="0">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22" name="Google Shape;22;p2"/>
          <p:cNvSpPr txBox="1">
            <a:spLocks noGrp="1"/>
          </p:cNvSpPr>
          <p:nvPr>
            <p:ph type="subTitle" idx="1"/>
          </p:nvPr>
        </p:nvSpPr>
        <p:spPr>
          <a:xfrm>
            <a:off x="2566950" y="4047725"/>
            <a:ext cx="40101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E17C78"/>
              </a:buClr>
              <a:buSzPts val="1800"/>
              <a:buNone/>
              <a:defRPr>
                <a:solidFill>
                  <a:srgbClr val="E17C78"/>
                </a:solidFill>
              </a:defRPr>
            </a:lvl1pPr>
            <a:lvl2pPr lvl="1" algn="ctr">
              <a:lnSpc>
                <a:spcPct val="100000"/>
              </a:lnSpc>
              <a:spcBef>
                <a:spcPts val="0"/>
              </a:spcBef>
              <a:spcAft>
                <a:spcPts val="0"/>
              </a:spcAft>
              <a:buClr>
                <a:srgbClr val="E17C78"/>
              </a:buClr>
              <a:buSzPts val="2800"/>
              <a:buNone/>
              <a:defRPr sz="2800">
                <a:solidFill>
                  <a:srgbClr val="E17C78"/>
                </a:solidFill>
              </a:defRPr>
            </a:lvl2pPr>
            <a:lvl3pPr lvl="2" algn="ctr">
              <a:lnSpc>
                <a:spcPct val="100000"/>
              </a:lnSpc>
              <a:spcBef>
                <a:spcPts val="0"/>
              </a:spcBef>
              <a:spcAft>
                <a:spcPts val="0"/>
              </a:spcAft>
              <a:buClr>
                <a:srgbClr val="E17C78"/>
              </a:buClr>
              <a:buSzPts val="2800"/>
              <a:buNone/>
              <a:defRPr sz="2800">
                <a:solidFill>
                  <a:srgbClr val="E17C78"/>
                </a:solidFill>
              </a:defRPr>
            </a:lvl3pPr>
            <a:lvl4pPr lvl="3" algn="ctr">
              <a:lnSpc>
                <a:spcPct val="100000"/>
              </a:lnSpc>
              <a:spcBef>
                <a:spcPts val="0"/>
              </a:spcBef>
              <a:spcAft>
                <a:spcPts val="0"/>
              </a:spcAft>
              <a:buClr>
                <a:srgbClr val="E17C78"/>
              </a:buClr>
              <a:buSzPts val="2800"/>
              <a:buNone/>
              <a:defRPr sz="2800">
                <a:solidFill>
                  <a:srgbClr val="E17C78"/>
                </a:solidFill>
              </a:defRPr>
            </a:lvl4pPr>
            <a:lvl5pPr lvl="4" algn="ctr">
              <a:lnSpc>
                <a:spcPct val="100000"/>
              </a:lnSpc>
              <a:spcBef>
                <a:spcPts val="0"/>
              </a:spcBef>
              <a:spcAft>
                <a:spcPts val="0"/>
              </a:spcAft>
              <a:buClr>
                <a:srgbClr val="E17C78"/>
              </a:buClr>
              <a:buSzPts val="2800"/>
              <a:buNone/>
              <a:defRPr sz="2800">
                <a:solidFill>
                  <a:srgbClr val="E17C78"/>
                </a:solidFill>
              </a:defRPr>
            </a:lvl5pPr>
            <a:lvl6pPr lvl="5" algn="ctr">
              <a:lnSpc>
                <a:spcPct val="100000"/>
              </a:lnSpc>
              <a:spcBef>
                <a:spcPts val="0"/>
              </a:spcBef>
              <a:spcAft>
                <a:spcPts val="0"/>
              </a:spcAft>
              <a:buClr>
                <a:srgbClr val="E17C78"/>
              </a:buClr>
              <a:buSzPts val="2800"/>
              <a:buNone/>
              <a:defRPr sz="2800">
                <a:solidFill>
                  <a:srgbClr val="E17C78"/>
                </a:solidFill>
              </a:defRPr>
            </a:lvl6pPr>
            <a:lvl7pPr lvl="6" algn="ctr">
              <a:lnSpc>
                <a:spcPct val="100000"/>
              </a:lnSpc>
              <a:spcBef>
                <a:spcPts val="0"/>
              </a:spcBef>
              <a:spcAft>
                <a:spcPts val="0"/>
              </a:spcAft>
              <a:buClr>
                <a:srgbClr val="E17C78"/>
              </a:buClr>
              <a:buSzPts val="2800"/>
              <a:buNone/>
              <a:defRPr sz="2800">
                <a:solidFill>
                  <a:srgbClr val="E17C78"/>
                </a:solidFill>
              </a:defRPr>
            </a:lvl7pPr>
            <a:lvl8pPr lvl="7" algn="ctr">
              <a:lnSpc>
                <a:spcPct val="100000"/>
              </a:lnSpc>
              <a:spcBef>
                <a:spcPts val="0"/>
              </a:spcBef>
              <a:spcAft>
                <a:spcPts val="0"/>
              </a:spcAft>
              <a:buClr>
                <a:srgbClr val="E17C78"/>
              </a:buClr>
              <a:buSzPts val="2800"/>
              <a:buNone/>
              <a:defRPr sz="2800">
                <a:solidFill>
                  <a:srgbClr val="E17C78"/>
                </a:solidFill>
              </a:defRPr>
            </a:lvl8pPr>
            <a:lvl9pPr lvl="8" algn="ctr">
              <a:lnSpc>
                <a:spcPct val="100000"/>
              </a:lnSpc>
              <a:spcBef>
                <a:spcPts val="0"/>
              </a:spcBef>
              <a:spcAft>
                <a:spcPts val="0"/>
              </a:spcAft>
              <a:buClr>
                <a:srgbClr val="E17C78"/>
              </a:buClr>
              <a:buSzPts val="2800"/>
              <a:buNone/>
              <a:defRPr sz="2800">
                <a:solidFill>
                  <a:srgbClr val="E17C7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grpSp>
        <p:nvGrpSpPr>
          <p:cNvPr id="43" name="Google Shape;43;p7"/>
          <p:cNvGrpSpPr/>
          <p:nvPr/>
        </p:nvGrpSpPr>
        <p:grpSpPr>
          <a:xfrm>
            <a:off x="-204014" y="-846158"/>
            <a:ext cx="6070096" cy="6283055"/>
            <a:chOff x="1279825" y="238125"/>
            <a:chExt cx="5060100" cy="5237625"/>
          </a:xfrm>
        </p:grpSpPr>
        <p:sp>
          <p:nvSpPr>
            <p:cNvPr id="44" name="Google Shape;44;p7"/>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7"/>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50" name="Google Shape;50;p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grpSp>
        <p:nvGrpSpPr>
          <p:cNvPr id="75" name="Google Shape;75;p11"/>
          <p:cNvGrpSpPr/>
          <p:nvPr/>
        </p:nvGrpSpPr>
        <p:grpSpPr>
          <a:xfrm>
            <a:off x="-821464" y="-864758"/>
            <a:ext cx="6070096" cy="6283055"/>
            <a:chOff x="1279825" y="238125"/>
            <a:chExt cx="5060100" cy="5237625"/>
          </a:xfrm>
        </p:grpSpPr>
        <p:sp>
          <p:nvSpPr>
            <p:cNvPr id="76" name="Google Shape;76;p1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1"/>
          <p:cNvGrpSpPr/>
          <p:nvPr/>
        </p:nvGrpSpPr>
        <p:grpSpPr>
          <a:xfrm rot="10800000">
            <a:off x="3731673" y="-433179"/>
            <a:ext cx="6250236" cy="6469514"/>
            <a:chOff x="1279825" y="238125"/>
            <a:chExt cx="5060100" cy="5237625"/>
          </a:xfrm>
        </p:grpSpPr>
        <p:sp>
          <p:nvSpPr>
            <p:cNvPr id="82" name="Google Shape;82;p1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99" name="Google Shape;99;p14"/>
          <p:cNvSpPr txBox="1">
            <a:spLocks noGrp="1"/>
          </p:cNvSpPr>
          <p:nvPr>
            <p:ph type="title" idx="2"/>
          </p:nvPr>
        </p:nvSpPr>
        <p:spPr>
          <a:xfrm>
            <a:off x="1205625"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0" name="Google Shape;100;p14"/>
          <p:cNvSpPr txBox="1">
            <a:spLocks noGrp="1"/>
          </p:cNvSpPr>
          <p:nvPr>
            <p:ph type="subTitle" idx="1"/>
          </p:nvPr>
        </p:nvSpPr>
        <p:spPr>
          <a:xfrm>
            <a:off x="1205625"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4"/>
          <p:cNvSpPr txBox="1">
            <a:spLocks noGrp="1"/>
          </p:cNvSpPr>
          <p:nvPr>
            <p:ph type="title" idx="3"/>
          </p:nvPr>
        </p:nvSpPr>
        <p:spPr>
          <a:xfrm>
            <a:off x="3601350"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2" name="Google Shape;102;p14"/>
          <p:cNvSpPr txBox="1">
            <a:spLocks noGrp="1"/>
          </p:cNvSpPr>
          <p:nvPr>
            <p:ph type="subTitle" idx="4"/>
          </p:nvPr>
        </p:nvSpPr>
        <p:spPr>
          <a:xfrm>
            <a:off x="3601350"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4"/>
          <p:cNvSpPr txBox="1">
            <a:spLocks noGrp="1"/>
          </p:cNvSpPr>
          <p:nvPr>
            <p:ph type="title" idx="5"/>
          </p:nvPr>
        </p:nvSpPr>
        <p:spPr>
          <a:xfrm>
            <a:off x="5997075"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4" name="Google Shape;104;p14"/>
          <p:cNvSpPr txBox="1">
            <a:spLocks noGrp="1"/>
          </p:cNvSpPr>
          <p:nvPr>
            <p:ph type="subTitle" idx="6"/>
          </p:nvPr>
        </p:nvSpPr>
        <p:spPr>
          <a:xfrm>
            <a:off x="5997075"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7"/>
          </p:nvPr>
        </p:nvSpPr>
        <p:spPr>
          <a:xfrm>
            <a:off x="2403488" y="363027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6" name="Google Shape;106;p14"/>
          <p:cNvSpPr txBox="1">
            <a:spLocks noGrp="1"/>
          </p:cNvSpPr>
          <p:nvPr>
            <p:ph type="subTitle" idx="8"/>
          </p:nvPr>
        </p:nvSpPr>
        <p:spPr>
          <a:xfrm>
            <a:off x="2403488" y="405747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title" idx="9"/>
          </p:nvPr>
        </p:nvSpPr>
        <p:spPr>
          <a:xfrm>
            <a:off x="4799213" y="363027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grpSp>
        <p:nvGrpSpPr>
          <p:cNvPr id="108" name="Google Shape;108;p14"/>
          <p:cNvGrpSpPr/>
          <p:nvPr/>
        </p:nvGrpSpPr>
        <p:grpSpPr>
          <a:xfrm rot="10800000">
            <a:off x="3731673" y="-433179"/>
            <a:ext cx="6250236" cy="6469514"/>
            <a:chOff x="1279825" y="238125"/>
            <a:chExt cx="5060100" cy="5237625"/>
          </a:xfrm>
        </p:grpSpPr>
        <p:sp>
          <p:nvSpPr>
            <p:cNvPr id="109" name="Google Shape;109;p14"/>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4"/>
          <p:cNvSpPr txBox="1">
            <a:spLocks noGrp="1"/>
          </p:cNvSpPr>
          <p:nvPr>
            <p:ph type="subTitle" idx="13"/>
          </p:nvPr>
        </p:nvSpPr>
        <p:spPr>
          <a:xfrm>
            <a:off x="4799213" y="405747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4"/>
          <p:cNvSpPr txBox="1">
            <a:spLocks noGrp="1"/>
          </p:cNvSpPr>
          <p:nvPr>
            <p:ph type="title" idx="14" hasCustomPrompt="1"/>
          </p:nvPr>
        </p:nvSpPr>
        <p:spPr>
          <a:xfrm>
            <a:off x="1275975"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4"/>
          <p:cNvSpPr txBox="1">
            <a:spLocks noGrp="1"/>
          </p:cNvSpPr>
          <p:nvPr>
            <p:ph type="title" idx="15" hasCustomPrompt="1"/>
          </p:nvPr>
        </p:nvSpPr>
        <p:spPr>
          <a:xfrm>
            <a:off x="3671700"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14"/>
          <p:cNvSpPr txBox="1">
            <a:spLocks noGrp="1"/>
          </p:cNvSpPr>
          <p:nvPr>
            <p:ph type="title" idx="16" hasCustomPrompt="1"/>
          </p:nvPr>
        </p:nvSpPr>
        <p:spPr>
          <a:xfrm>
            <a:off x="6067425"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 name="Google Shape;118;p14"/>
          <p:cNvSpPr txBox="1">
            <a:spLocks noGrp="1"/>
          </p:cNvSpPr>
          <p:nvPr>
            <p:ph type="title" idx="17" hasCustomPrompt="1"/>
          </p:nvPr>
        </p:nvSpPr>
        <p:spPr>
          <a:xfrm>
            <a:off x="2473850" y="303450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 name="Google Shape;119;p14"/>
          <p:cNvSpPr txBox="1">
            <a:spLocks noGrp="1"/>
          </p:cNvSpPr>
          <p:nvPr>
            <p:ph type="title" idx="18" hasCustomPrompt="1"/>
          </p:nvPr>
        </p:nvSpPr>
        <p:spPr>
          <a:xfrm>
            <a:off x="4869575" y="303450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amp; credits">
  <p:cSld name="SECTION_TITLE_AND_DESCRIPTION_1">
    <p:spTree>
      <p:nvGrpSpPr>
        <p:cNvPr id="1" name="Shape 227"/>
        <p:cNvGrpSpPr/>
        <p:nvPr/>
      </p:nvGrpSpPr>
      <p:grpSpPr>
        <a:xfrm>
          <a:off x="0" y="0"/>
          <a:ext cx="0" cy="0"/>
          <a:chOff x="0" y="0"/>
          <a:chExt cx="0" cy="0"/>
        </a:xfrm>
      </p:grpSpPr>
      <p:grpSp>
        <p:nvGrpSpPr>
          <p:cNvPr id="228" name="Google Shape;228;p23"/>
          <p:cNvGrpSpPr/>
          <p:nvPr/>
        </p:nvGrpSpPr>
        <p:grpSpPr>
          <a:xfrm rot="5400000">
            <a:off x="4081780" y="-708152"/>
            <a:ext cx="6070096" cy="6283055"/>
            <a:chOff x="1279825" y="238125"/>
            <a:chExt cx="5060100" cy="5237625"/>
          </a:xfrm>
        </p:grpSpPr>
        <p:sp>
          <p:nvSpPr>
            <p:cNvPr id="229" name="Google Shape;229;p2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23"/>
          <p:cNvSpPr txBox="1">
            <a:spLocks noGrp="1"/>
          </p:cNvSpPr>
          <p:nvPr>
            <p:ph type="subTitle" idx="1"/>
          </p:nvPr>
        </p:nvSpPr>
        <p:spPr>
          <a:xfrm>
            <a:off x="672350" y="1401150"/>
            <a:ext cx="3556800" cy="16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35" name="Google Shape;235;p2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4800"/>
              <a:buNone/>
              <a:defRPr sz="4800">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2pPr>
            <a:lvl3pPr lvl="2">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3pPr>
            <a:lvl4pPr lvl="3">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4pPr>
            <a:lvl5pPr lvl="4">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5pPr>
            <a:lvl6pPr lvl="5">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6pPr>
            <a:lvl7pPr lvl="6">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7pPr>
            <a:lvl8pPr lvl="7">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8pPr>
            <a:lvl9pPr lvl="8">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Fira Sans Condensed"/>
              <a:buChar char="●"/>
              <a:defRPr sz="1800">
                <a:solidFill>
                  <a:schemeClr val="dk1"/>
                </a:solidFill>
                <a:latin typeface="Fira Sans Condensed"/>
                <a:ea typeface="Fira Sans Condensed"/>
                <a:cs typeface="Fira Sans Condensed"/>
                <a:sym typeface="Fira Sans Condensed"/>
              </a:defRPr>
            </a:lvl1pPr>
            <a:lvl2pPr marL="914400" lvl="1"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2pPr>
            <a:lvl3pPr marL="1371600" lvl="2"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3pPr>
            <a:lvl4pPr marL="1828800" lvl="3"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4pPr>
            <a:lvl5pPr marL="2286000" lvl="4"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5pPr>
            <a:lvl6pPr marL="2743200" lvl="5"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6pPr>
            <a:lvl7pPr marL="3200400" lvl="6"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7pPr>
            <a:lvl8pPr marL="3657600" lvl="7"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8pPr>
            <a:lvl9pPr marL="4114800" lvl="8" indent="-317500">
              <a:lnSpc>
                <a:spcPct val="100000"/>
              </a:lnSpc>
              <a:spcBef>
                <a:spcPts val="1600"/>
              </a:spcBef>
              <a:spcAft>
                <a:spcPts val="160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0" r:id="rId5"/>
    <p:sldLayoutId id="214748366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mailto:sanjay@pantechmail.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a:spLocks noGrp="1"/>
          </p:cNvSpPr>
          <p:nvPr>
            <p:ph type="ctrTitle"/>
          </p:nvPr>
        </p:nvSpPr>
        <p:spPr>
          <a:xfrm>
            <a:off x="1084590" y="416156"/>
            <a:ext cx="7166400" cy="8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Squada One" panose="02000000000000000000" charset="0"/>
              </a:rPr>
              <a:t>AI Master Class series – Day 7</a:t>
            </a:r>
            <a:endParaRPr dirty="0">
              <a:latin typeface="Squada One" panose="02000000000000000000" charset="0"/>
            </a:endParaRPr>
          </a:p>
        </p:txBody>
      </p:sp>
      <p:sp>
        <p:nvSpPr>
          <p:cNvPr id="250" name="Google Shape;250;p27"/>
          <p:cNvSpPr txBox="1">
            <a:spLocks noGrp="1"/>
          </p:cNvSpPr>
          <p:nvPr>
            <p:ph type="subTitle" idx="1"/>
          </p:nvPr>
        </p:nvSpPr>
        <p:spPr>
          <a:xfrm>
            <a:off x="1430395" y="1035053"/>
            <a:ext cx="6283202" cy="792600"/>
          </a:xfrm>
          <a:prstGeom prst="rect">
            <a:avLst/>
          </a:prstGeom>
        </p:spPr>
        <p:txBody>
          <a:bodyPr spcFirstLastPara="1" wrap="square" lIns="91425" tIns="91425" rIns="91425" bIns="91425" anchor="t" anchorCtr="0">
            <a:noAutofit/>
          </a:bodyPr>
          <a:lstStyle/>
          <a:p>
            <a:pPr marL="0" lvl="0" indent="0"/>
            <a:r>
              <a:rPr lang="en" sz="2000" b="1" dirty="0" smtClean="0">
                <a:solidFill>
                  <a:schemeClr val="accent1"/>
                </a:solidFill>
                <a:latin typeface="Barlow" panose="00000500000000000000" charset="0"/>
                <a:sym typeface="Squada One"/>
              </a:rPr>
              <a:t>Face recognition using Computer Vision</a:t>
            </a:r>
            <a:endParaRPr sz="500" b="1" dirty="0">
              <a:latin typeface="Barlow" panose="00000500000000000000" charset="0"/>
            </a:endParaRPr>
          </a:p>
        </p:txBody>
      </p:sp>
      <p:pic>
        <p:nvPicPr>
          <p:cNvPr id="41" name="Google Shape;461;p30"/>
          <p:cNvPicPr preferRelativeResize="0"/>
          <p:nvPr/>
        </p:nvPicPr>
        <p:blipFill rotWithShape="1">
          <a:blip r:embed="rId3">
            <a:alphaModFix/>
          </a:blip>
          <a:srcRect t="14712"/>
          <a:stretch/>
        </p:blipFill>
        <p:spPr>
          <a:xfrm>
            <a:off x="-7" y="784282"/>
            <a:ext cx="9144005" cy="4386650"/>
          </a:xfrm>
          <a:prstGeom prst="rect">
            <a:avLst/>
          </a:prstGeom>
          <a:noFill/>
          <a:ln>
            <a:noFill/>
          </a:ln>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84" y="290620"/>
            <a:ext cx="1731110" cy="399487"/>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17993" y="268813"/>
            <a:ext cx="531604" cy="529242"/>
          </a:xfrm>
          <a:prstGeom prst="rect">
            <a:avLst/>
          </a:prstGeom>
        </p:spPr>
      </p:pic>
    </p:spTree>
    <p:extLst>
      <p:ext uri="{BB962C8B-B14F-4D97-AF65-F5344CB8AC3E}">
        <p14:creationId xmlns:p14="http://schemas.microsoft.com/office/powerpoint/2010/main" val="4017267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4"/>
          <p:cNvSpPr txBox="1">
            <a:spLocks noGrp="1"/>
          </p:cNvSpPr>
          <p:nvPr>
            <p:ph type="title"/>
          </p:nvPr>
        </p:nvSpPr>
        <p:spPr>
          <a:xfrm>
            <a:off x="1056640" y="2094230"/>
            <a:ext cx="7482984" cy="1007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smtClean="0">
                <a:latin typeface="Squada One" panose="02000000000000000000" charset="0"/>
              </a:rPr>
              <a:t>Using Android Mobile Camera for your application</a:t>
            </a:r>
            <a:br>
              <a:rPr lang="en" sz="5400" dirty="0" smtClean="0">
                <a:latin typeface="Squada One" panose="02000000000000000000" charset="0"/>
              </a:rPr>
            </a:br>
            <a:r>
              <a:rPr lang="en" sz="5400" dirty="0" smtClean="0">
                <a:solidFill>
                  <a:schemeClr val="tx1"/>
                </a:solidFill>
                <a:latin typeface="Squada One" panose="02000000000000000000" charset="0"/>
              </a:rPr>
              <a:t>IP WEBCAM</a:t>
            </a:r>
            <a:endParaRPr sz="5400" dirty="0">
              <a:solidFill>
                <a:schemeClr val="tx1"/>
              </a:solidFill>
              <a:latin typeface="Squada One" panose="02000000000000000000" charset="0"/>
            </a:endParaRPr>
          </a:p>
        </p:txBody>
      </p:sp>
      <p:pic>
        <p:nvPicPr>
          <p:cNvPr id="2" name="Picture 1"/>
          <p:cNvPicPr>
            <a:picLocks noChangeAspect="1"/>
          </p:cNvPicPr>
          <p:nvPr/>
        </p:nvPicPr>
        <p:blipFill>
          <a:blip r:embed="rId3"/>
          <a:stretch>
            <a:fillRect/>
          </a:stretch>
        </p:blipFill>
        <p:spPr>
          <a:xfrm>
            <a:off x="2049842" y="3101591"/>
            <a:ext cx="5145537" cy="1687830"/>
          </a:xfrm>
          <a:prstGeom prst="rect">
            <a:avLst/>
          </a:prstGeom>
        </p:spPr>
      </p:pic>
    </p:spTree>
    <p:extLst>
      <p:ext uri="{BB962C8B-B14F-4D97-AF65-F5344CB8AC3E}">
        <p14:creationId xmlns:p14="http://schemas.microsoft.com/office/powerpoint/2010/main" val="2604698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428510" y="588114"/>
            <a:ext cx="8715490" cy="2561485"/>
          </a:xfrm>
          <a:prstGeom prst="rect">
            <a:avLst/>
          </a:prstGeom>
        </p:spPr>
        <p:txBody>
          <a:bodyPr spcFirstLastPara="1" wrap="square" lIns="91425" tIns="91425" rIns="91425" bIns="91425" anchor="t" anchorCtr="0">
            <a:noAutofit/>
          </a:bodyPr>
          <a:lstStyle/>
          <a:p>
            <a:pPr marL="127000" indent="0">
              <a:buNone/>
            </a:pPr>
            <a:r>
              <a:rPr lang="en-US" altLang="ko-KR" sz="1800" b="1" dirty="0">
                <a:solidFill>
                  <a:schemeClr val="tx1">
                    <a:lumMod val="75000"/>
                    <a:lumOff val="25000"/>
                  </a:schemeClr>
                </a:solidFill>
                <a:latin typeface="Barlow" panose="00000500000000000000" pitchFamily="2" charset="0"/>
                <a:cs typeface="Arial" pitchFamily="34" charset="0"/>
              </a:rPr>
              <a:t>import </a:t>
            </a:r>
            <a:r>
              <a:rPr lang="en-US" altLang="ko-KR" sz="1800" b="1" dirty="0" err="1">
                <a:solidFill>
                  <a:schemeClr val="tx1">
                    <a:lumMod val="75000"/>
                    <a:lumOff val="25000"/>
                  </a:schemeClr>
                </a:solidFill>
                <a:latin typeface="Barlow" panose="00000500000000000000" pitchFamily="2" charset="0"/>
                <a:cs typeface="Arial" pitchFamily="34" charset="0"/>
              </a:rPr>
              <a:t>urllib.request</a:t>
            </a:r>
            <a:endParaRPr lang="en-US" altLang="ko-KR" sz="1800" b="1" dirty="0">
              <a:solidFill>
                <a:schemeClr val="tx1">
                  <a:lumMod val="75000"/>
                  <a:lumOff val="25000"/>
                </a:schemeClr>
              </a:solidFill>
              <a:latin typeface="Barlow" panose="00000500000000000000" pitchFamily="2" charset="0"/>
              <a:cs typeface="Arial" pitchFamily="34" charset="0"/>
            </a:endParaRPr>
          </a:p>
          <a:p>
            <a:pPr marL="127000" indent="0">
              <a:buNone/>
            </a:pPr>
            <a:r>
              <a:rPr lang="en-US" altLang="ko-KR" sz="1800" b="1" dirty="0">
                <a:solidFill>
                  <a:schemeClr val="tx1">
                    <a:lumMod val="75000"/>
                    <a:lumOff val="25000"/>
                  </a:schemeClr>
                </a:solidFill>
                <a:latin typeface="Barlow" panose="00000500000000000000" pitchFamily="2" charset="0"/>
                <a:cs typeface="Arial" pitchFamily="34" charset="0"/>
              </a:rPr>
              <a:t>import cv2</a:t>
            </a:r>
          </a:p>
          <a:p>
            <a:pPr marL="127000" indent="0">
              <a:buNone/>
            </a:pPr>
            <a:r>
              <a:rPr lang="en-US" altLang="ko-KR" sz="1800" b="1" dirty="0">
                <a:solidFill>
                  <a:schemeClr val="tx1">
                    <a:lumMod val="75000"/>
                    <a:lumOff val="25000"/>
                  </a:schemeClr>
                </a:solidFill>
                <a:latin typeface="Barlow" panose="00000500000000000000" pitchFamily="2" charset="0"/>
                <a:cs typeface="Arial" pitchFamily="34" charset="0"/>
              </a:rPr>
              <a:t>import </a:t>
            </a:r>
            <a:r>
              <a:rPr lang="en-US" altLang="ko-KR" sz="1800" b="1" dirty="0" err="1">
                <a:solidFill>
                  <a:schemeClr val="tx1">
                    <a:lumMod val="75000"/>
                    <a:lumOff val="25000"/>
                  </a:schemeClr>
                </a:solidFill>
                <a:latin typeface="Barlow" panose="00000500000000000000" pitchFamily="2" charset="0"/>
                <a:cs typeface="Arial" pitchFamily="34" charset="0"/>
              </a:rPr>
              <a:t>numpy</a:t>
            </a:r>
            <a:r>
              <a:rPr lang="en-US" altLang="ko-KR" sz="1800" b="1" dirty="0">
                <a:solidFill>
                  <a:schemeClr val="tx1">
                    <a:lumMod val="75000"/>
                    <a:lumOff val="25000"/>
                  </a:schemeClr>
                </a:solidFill>
                <a:latin typeface="Barlow" panose="00000500000000000000" pitchFamily="2" charset="0"/>
                <a:cs typeface="Arial" pitchFamily="34" charset="0"/>
              </a:rPr>
              <a:t> as np</a:t>
            </a:r>
          </a:p>
          <a:p>
            <a:pPr marL="127000" indent="0">
              <a:buNone/>
            </a:pPr>
            <a:r>
              <a:rPr lang="en-US" altLang="ko-KR" sz="1800" b="1" dirty="0">
                <a:solidFill>
                  <a:schemeClr val="tx1">
                    <a:lumMod val="75000"/>
                    <a:lumOff val="25000"/>
                  </a:schemeClr>
                </a:solidFill>
                <a:latin typeface="Barlow" panose="00000500000000000000" pitchFamily="2" charset="0"/>
                <a:cs typeface="Arial" pitchFamily="34" charset="0"/>
              </a:rPr>
              <a:t>import </a:t>
            </a:r>
            <a:r>
              <a:rPr lang="en-US" altLang="ko-KR" sz="1800" b="1" dirty="0" err="1">
                <a:solidFill>
                  <a:schemeClr val="tx1">
                    <a:lumMod val="75000"/>
                    <a:lumOff val="25000"/>
                  </a:schemeClr>
                </a:solidFill>
                <a:latin typeface="Barlow" panose="00000500000000000000" pitchFamily="2" charset="0"/>
                <a:cs typeface="Arial" pitchFamily="34" charset="0"/>
              </a:rPr>
              <a:t>imutils</a:t>
            </a:r>
            <a:endParaRPr lang="en-US" altLang="ko-KR" sz="1800" b="1" dirty="0">
              <a:solidFill>
                <a:schemeClr val="tx1">
                  <a:lumMod val="75000"/>
                  <a:lumOff val="25000"/>
                </a:schemeClr>
              </a:solidFill>
              <a:latin typeface="Barlow" panose="00000500000000000000" pitchFamily="2" charset="0"/>
              <a:cs typeface="Arial" pitchFamily="34" charset="0"/>
            </a:endParaRPr>
          </a:p>
          <a:p>
            <a:pPr marL="127000" indent="0">
              <a:buNone/>
            </a:pPr>
            <a:r>
              <a:rPr lang="en-US" altLang="ko-KR" sz="1800" dirty="0" err="1">
                <a:solidFill>
                  <a:schemeClr val="tx1">
                    <a:lumMod val="75000"/>
                    <a:lumOff val="25000"/>
                  </a:schemeClr>
                </a:solidFill>
                <a:latin typeface="Barlow" panose="00000500000000000000" pitchFamily="2" charset="0"/>
                <a:cs typeface="Arial" pitchFamily="34" charset="0"/>
              </a:rPr>
              <a:t>url</a:t>
            </a:r>
            <a:r>
              <a:rPr lang="en-US" altLang="ko-KR" sz="1800" dirty="0">
                <a:solidFill>
                  <a:schemeClr val="tx1">
                    <a:lumMod val="75000"/>
                    <a:lumOff val="25000"/>
                  </a:schemeClr>
                </a:solidFill>
                <a:latin typeface="Barlow" panose="00000500000000000000" pitchFamily="2" charset="0"/>
                <a:cs typeface="Arial" pitchFamily="34" charset="0"/>
              </a:rPr>
              <a:t>='http://192.168.1.9:8888/shot.jpg'</a:t>
            </a:r>
          </a:p>
          <a:p>
            <a:pPr marL="127000" indent="0">
              <a:buNone/>
            </a:pPr>
            <a:r>
              <a:rPr lang="en-US" altLang="ko-KR" sz="1800" dirty="0">
                <a:solidFill>
                  <a:schemeClr val="tx1">
                    <a:lumMod val="75000"/>
                    <a:lumOff val="25000"/>
                  </a:schemeClr>
                </a:solidFill>
                <a:latin typeface="Barlow" panose="00000500000000000000" pitchFamily="2" charset="0"/>
                <a:cs typeface="Arial" pitchFamily="34" charset="0"/>
              </a:rPr>
              <a:t>while True:</a:t>
            </a:r>
          </a:p>
          <a:p>
            <a:pPr marL="127000" indent="0">
              <a:buNone/>
            </a:pPr>
            <a:r>
              <a:rPr lang="en-US" altLang="ko-KR" sz="1800" dirty="0">
                <a:solidFill>
                  <a:schemeClr val="tx1">
                    <a:lumMod val="75000"/>
                    <a:lumOff val="25000"/>
                  </a:schemeClr>
                </a:solidFill>
                <a:latin typeface="Barlow" panose="00000500000000000000" pitchFamily="2" charset="0"/>
                <a:cs typeface="Arial" pitchFamily="34" charset="0"/>
              </a:rPr>
              <a:t>    </a:t>
            </a:r>
            <a:r>
              <a:rPr lang="en-US" altLang="ko-KR" sz="1800" dirty="0" err="1">
                <a:solidFill>
                  <a:schemeClr val="tx1">
                    <a:lumMod val="75000"/>
                    <a:lumOff val="25000"/>
                  </a:schemeClr>
                </a:solidFill>
                <a:latin typeface="Barlow" panose="00000500000000000000" pitchFamily="2" charset="0"/>
                <a:cs typeface="Arial" pitchFamily="34" charset="0"/>
              </a:rPr>
              <a:t>imgPath</a:t>
            </a:r>
            <a:r>
              <a:rPr lang="en-US" altLang="ko-KR" sz="1800" dirty="0">
                <a:solidFill>
                  <a:schemeClr val="tx1">
                    <a:lumMod val="75000"/>
                    <a:lumOff val="25000"/>
                  </a:schemeClr>
                </a:solidFill>
                <a:latin typeface="Barlow" panose="00000500000000000000" pitchFamily="2" charset="0"/>
                <a:cs typeface="Arial" pitchFamily="34" charset="0"/>
              </a:rPr>
              <a:t> = </a:t>
            </a:r>
            <a:r>
              <a:rPr lang="en-US" altLang="ko-KR" sz="1800" dirty="0" err="1">
                <a:solidFill>
                  <a:schemeClr val="tx1">
                    <a:lumMod val="75000"/>
                    <a:lumOff val="25000"/>
                  </a:schemeClr>
                </a:solidFill>
                <a:latin typeface="Barlow" panose="00000500000000000000" pitchFamily="2" charset="0"/>
                <a:cs typeface="Arial" pitchFamily="34" charset="0"/>
              </a:rPr>
              <a:t>urllib.request.urlopen</a:t>
            </a:r>
            <a:r>
              <a:rPr lang="en-US" altLang="ko-KR" sz="1800" dirty="0">
                <a:solidFill>
                  <a:schemeClr val="tx1">
                    <a:lumMod val="75000"/>
                    <a:lumOff val="25000"/>
                  </a:schemeClr>
                </a:solidFill>
                <a:latin typeface="Barlow" panose="00000500000000000000" pitchFamily="2" charset="0"/>
                <a:cs typeface="Arial" pitchFamily="34" charset="0"/>
              </a:rPr>
              <a:t>(</a:t>
            </a:r>
            <a:r>
              <a:rPr lang="en-US" altLang="ko-KR" sz="1800" dirty="0" err="1">
                <a:solidFill>
                  <a:schemeClr val="tx1">
                    <a:lumMod val="75000"/>
                    <a:lumOff val="25000"/>
                  </a:schemeClr>
                </a:solidFill>
                <a:latin typeface="Barlow" panose="00000500000000000000" pitchFamily="2" charset="0"/>
                <a:cs typeface="Arial" pitchFamily="34" charset="0"/>
              </a:rPr>
              <a:t>url</a:t>
            </a:r>
            <a:r>
              <a:rPr lang="en-US" altLang="ko-KR" sz="180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800" dirty="0">
                <a:solidFill>
                  <a:schemeClr val="tx1">
                    <a:lumMod val="75000"/>
                    <a:lumOff val="25000"/>
                  </a:schemeClr>
                </a:solidFill>
                <a:latin typeface="Barlow" panose="00000500000000000000" pitchFamily="2" charset="0"/>
                <a:cs typeface="Arial" pitchFamily="34" charset="0"/>
              </a:rPr>
              <a:t>    </a:t>
            </a:r>
            <a:r>
              <a:rPr lang="en-US" altLang="ko-KR" sz="1800" dirty="0" err="1">
                <a:solidFill>
                  <a:schemeClr val="tx1">
                    <a:lumMod val="75000"/>
                    <a:lumOff val="25000"/>
                  </a:schemeClr>
                </a:solidFill>
                <a:latin typeface="Barlow" panose="00000500000000000000" pitchFamily="2" charset="0"/>
                <a:cs typeface="Arial" pitchFamily="34" charset="0"/>
              </a:rPr>
              <a:t>imgNp</a:t>
            </a:r>
            <a:r>
              <a:rPr lang="en-US" altLang="ko-KR" sz="1800" dirty="0">
                <a:solidFill>
                  <a:schemeClr val="tx1">
                    <a:lumMod val="75000"/>
                    <a:lumOff val="25000"/>
                  </a:schemeClr>
                </a:solidFill>
                <a:latin typeface="Barlow" panose="00000500000000000000" pitchFamily="2" charset="0"/>
                <a:cs typeface="Arial" pitchFamily="34" charset="0"/>
              </a:rPr>
              <a:t> = </a:t>
            </a:r>
            <a:r>
              <a:rPr lang="en-US" altLang="ko-KR" sz="1800" dirty="0" err="1">
                <a:solidFill>
                  <a:schemeClr val="tx1">
                    <a:lumMod val="75000"/>
                    <a:lumOff val="25000"/>
                  </a:schemeClr>
                </a:solidFill>
                <a:latin typeface="Barlow" panose="00000500000000000000" pitchFamily="2" charset="0"/>
                <a:cs typeface="Arial" pitchFamily="34" charset="0"/>
              </a:rPr>
              <a:t>np.array</a:t>
            </a:r>
            <a:r>
              <a:rPr lang="en-US" altLang="ko-KR" sz="1800" dirty="0">
                <a:solidFill>
                  <a:schemeClr val="tx1">
                    <a:lumMod val="75000"/>
                    <a:lumOff val="25000"/>
                  </a:schemeClr>
                </a:solidFill>
                <a:latin typeface="Barlow" panose="00000500000000000000" pitchFamily="2" charset="0"/>
                <a:cs typeface="Arial" pitchFamily="34" charset="0"/>
              </a:rPr>
              <a:t>(</a:t>
            </a:r>
            <a:r>
              <a:rPr lang="en-US" altLang="ko-KR" sz="1800" dirty="0" err="1">
                <a:solidFill>
                  <a:schemeClr val="tx1">
                    <a:lumMod val="75000"/>
                    <a:lumOff val="25000"/>
                  </a:schemeClr>
                </a:solidFill>
                <a:latin typeface="Barlow" panose="00000500000000000000" pitchFamily="2" charset="0"/>
                <a:cs typeface="Arial" pitchFamily="34" charset="0"/>
              </a:rPr>
              <a:t>bytearray</a:t>
            </a:r>
            <a:r>
              <a:rPr lang="en-US" altLang="ko-KR" sz="1800" dirty="0">
                <a:solidFill>
                  <a:schemeClr val="tx1">
                    <a:lumMod val="75000"/>
                    <a:lumOff val="25000"/>
                  </a:schemeClr>
                </a:solidFill>
                <a:latin typeface="Barlow" panose="00000500000000000000" pitchFamily="2" charset="0"/>
                <a:cs typeface="Arial" pitchFamily="34" charset="0"/>
              </a:rPr>
              <a:t>(</a:t>
            </a:r>
            <a:r>
              <a:rPr lang="en-US" altLang="ko-KR" sz="1800" dirty="0" err="1">
                <a:solidFill>
                  <a:schemeClr val="tx1">
                    <a:lumMod val="75000"/>
                    <a:lumOff val="25000"/>
                  </a:schemeClr>
                </a:solidFill>
                <a:latin typeface="Barlow" panose="00000500000000000000" pitchFamily="2" charset="0"/>
                <a:cs typeface="Arial" pitchFamily="34" charset="0"/>
              </a:rPr>
              <a:t>imgPath.read</a:t>
            </a:r>
            <a:r>
              <a:rPr lang="en-US" altLang="ko-KR" sz="1800" dirty="0">
                <a:solidFill>
                  <a:schemeClr val="tx1">
                    <a:lumMod val="75000"/>
                    <a:lumOff val="25000"/>
                  </a:schemeClr>
                </a:solidFill>
                <a:latin typeface="Barlow" panose="00000500000000000000" pitchFamily="2" charset="0"/>
                <a:cs typeface="Arial" pitchFamily="34" charset="0"/>
              </a:rPr>
              <a:t>()), </a:t>
            </a:r>
            <a:r>
              <a:rPr lang="en-US" altLang="ko-KR" sz="1800" dirty="0" err="1">
                <a:solidFill>
                  <a:schemeClr val="tx1">
                    <a:lumMod val="75000"/>
                    <a:lumOff val="25000"/>
                  </a:schemeClr>
                </a:solidFill>
                <a:latin typeface="Barlow" panose="00000500000000000000" pitchFamily="2" charset="0"/>
                <a:cs typeface="Arial" pitchFamily="34" charset="0"/>
              </a:rPr>
              <a:t>dtype</a:t>
            </a:r>
            <a:r>
              <a:rPr lang="en-US" altLang="ko-KR" sz="1800" dirty="0">
                <a:solidFill>
                  <a:schemeClr val="tx1">
                    <a:lumMod val="75000"/>
                    <a:lumOff val="25000"/>
                  </a:schemeClr>
                </a:solidFill>
                <a:latin typeface="Barlow" panose="00000500000000000000" pitchFamily="2" charset="0"/>
                <a:cs typeface="Arial" pitchFamily="34" charset="0"/>
              </a:rPr>
              <a:t>=np.uint8)</a:t>
            </a:r>
          </a:p>
          <a:p>
            <a:pPr marL="127000" indent="0">
              <a:buNone/>
            </a:pPr>
            <a:r>
              <a:rPr lang="en-US" altLang="ko-KR" sz="1800" dirty="0">
                <a:solidFill>
                  <a:schemeClr val="tx1">
                    <a:lumMod val="75000"/>
                    <a:lumOff val="25000"/>
                  </a:schemeClr>
                </a:solidFill>
                <a:latin typeface="Barlow" panose="00000500000000000000" pitchFamily="2" charset="0"/>
                <a:cs typeface="Arial" pitchFamily="34" charset="0"/>
              </a:rPr>
              <a:t>    </a:t>
            </a:r>
            <a:r>
              <a:rPr lang="en-US" altLang="ko-KR" sz="1800" dirty="0" err="1">
                <a:solidFill>
                  <a:schemeClr val="tx1">
                    <a:lumMod val="75000"/>
                    <a:lumOff val="25000"/>
                  </a:schemeClr>
                </a:solidFill>
                <a:latin typeface="Barlow" panose="00000500000000000000" pitchFamily="2" charset="0"/>
                <a:cs typeface="Arial" pitchFamily="34" charset="0"/>
              </a:rPr>
              <a:t>img</a:t>
            </a:r>
            <a:r>
              <a:rPr lang="en-US" altLang="ko-KR" sz="1800" dirty="0">
                <a:solidFill>
                  <a:schemeClr val="tx1">
                    <a:lumMod val="75000"/>
                    <a:lumOff val="25000"/>
                  </a:schemeClr>
                </a:solidFill>
                <a:latin typeface="Barlow" panose="00000500000000000000" pitchFamily="2" charset="0"/>
                <a:cs typeface="Arial" pitchFamily="34" charset="0"/>
              </a:rPr>
              <a:t> = cv2.imdecode(</a:t>
            </a:r>
            <a:r>
              <a:rPr lang="en-US" altLang="ko-KR" sz="1800" dirty="0" err="1">
                <a:solidFill>
                  <a:schemeClr val="tx1">
                    <a:lumMod val="75000"/>
                    <a:lumOff val="25000"/>
                  </a:schemeClr>
                </a:solidFill>
                <a:latin typeface="Barlow" panose="00000500000000000000" pitchFamily="2" charset="0"/>
                <a:cs typeface="Arial" pitchFamily="34" charset="0"/>
              </a:rPr>
              <a:t>imgNp</a:t>
            </a:r>
            <a:r>
              <a:rPr lang="en-US" altLang="ko-KR" sz="1800" dirty="0">
                <a:solidFill>
                  <a:schemeClr val="tx1">
                    <a:lumMod val="75000"/>
                    <a:lumOff val="25000"/>
                  </a:schemeClr>
                </a:solidFill>
                <a:latin typeface="Barlow" panose="00000500000000000000" pitchFamily="2" charset="0"/>
                <a:cs typeface="Arial" pitchFamily="34" charset="0"/>
              </a:rPr>
              <a:t>, -1)</a:t>
            </a:r>
          </a:p>
          <a:p>
            <a:pPr marL="127000" indent="0">
              <a:buNone/>
            </a:pPr>
            <a:r>
              <a:rPr lang="en-US" altLang="ko-KR" sz="1800" dirty="0">
                <a:solidFill>
                  <a:schemeClr val="tx1">
                    <a:lumMod val="75000"/>
                    <a:lumOff val="25000"/>
                  </a:schemeClr>
                </a:solidFill>
                <a:latin typeface="Barlow" panose="00000500000000000000" pitchFamily="2" charset="0"/>
                <a:cs typeface="Arial" pitchFamily="34" charset="0"/>
              </a:rPr>
              <a:t>    </a:t>
            </a:r>
            <a:r>
              <a:rPr lang="en-US" altLang="ko-KR" sz="1800" dirty="0" err="1">
                <a:solidFill>
                  <a:schemeClr val="tx1">
                    <a:lumMod val="75000"/>
                    <a:lumOff val="25000"/>
                  </a:schemeClr>
                </a:solidFill>
                <a:latin typeface="Barlow" panose="00000500000000000000" pitchFamily="2" charset="0"/>
                <a:cs typeface="Arial" pitchFamily="34" charset="0"/>
              </a:rPr>
              <a:t>img</a:t>
            </a:r>
            <a:r>
              <a:rPr lang="en-US" altLang="ko-KR" sz="1800" dirty="0">
                <a:solidFill>
                  <a:schemeClr val="tx1">
                    <a:lumMod val="75000"/>
                    <a:lumOff val="25000"/>
                  </a:schemeClr>
                </a:solidFill>
                <a:latin typeface="Barlow" panose="00000500000000000000" pitchFamily="2" charset="0"/>
                <a:cs typeface="Arial" pitchFamily="34" charset="0"/>
              </a:rPr>
              <a:t> = </a:t>
            </a:r>
            <a:r>
              <a:rPr lang="en-US" altLang="ko-KR" sz="1800" dirty="0" err="1">
                <a:solidFill>
                  <a:schemeClr val="tx1">
                    <a:lumMod val="75000"/>
                    <a:lumOff val="25000"/>
                  </a:schemeClr>
                </a:solidFill>
                <a:latin typeface="Barlow" panose="00000500000000000000" pitchFamily="2" charset="0"/>
                <a:cs typeface="Arial" pitchFamily="34" charset="0"/>
              </a:rPr>
              <a:t>imutils.resize</a:t>
            </a:r>
            <a:r>
              <a:rPr lang="en-US" altLang="ko-KR" sz="1800" dirty="0">
                <a:solidFill>
                  <a:schemeClr val="tx1">
                    <a:lumMod val="75000"/>
                    <a:lumOff val="25000"/>
                  </a:schemeClr>
                </a:solidFill>
                <a:latin typeface="Barlow" panose="00000500000000000000" pitchFamily="2" charset="0"/>
                <a:cs typeface="Arial" pitchFamily="34" charset="0"/>
              </a:rPr>
              <a:t>(</a:t>
            </a:r>
            <a:r>
              <a:rPr lang="en-US" altLang="ko-KR" sz="1800" dirty="0" err="1">
                <a:solidFill>
                  <a:schemeClr val="tx1">
                    <a:lumMod val="75000"/>
                    <a:lumOff val="25000"/>
                  </a:schemeClr>
                </a:solidFill>
                <a:latin typeface="Barlow" panose="00000500000000000000" pitchFamily="2" charset="0"/>
                <a:cs typeface="Arial" pitchFamily="34" charset="0"/>
              </a:rPr>
              <a:t>img</a:t>
            </a:r>
            <a:r>
              <a:rPr lang="en-US" altLang="ko-KR" sz="1800" dirty="0">
                <a:solidFill>
                  <a:schemeClr val="tx1">
                    <a:lumMod val="75000"/>
                    <a:lumOff val="25000"/>
                  </a:schemeClr>
                </a:solidFill>
                <a:latin typeface="Barlow" panose="00000500000000000000" pitchFamily="2" charset="0"/>
                <a:cs typeface="Arial" pitchFamily="34" charset="0"/>
              </a:rPr>
              <a:t>, width=450)</a:t>
            </a:r>
          </a:p>
          <a:p>
            <a:pPr marL="127000" indent="0">
              <a:buNone/>
            </a:pPr>
            <a:r>
              <a:rPr lang="en-US" altLang="ko-KR" sz="1800" dirty="0">
                <a:solidFill>
                  <a:schemeClr val="tx1">
                    <a:lumMod val="75000"/>
                    <a:lumOff val="25000"/>
                  </a:schemeClr>
                </a:solidFill>
                <a:latin typeface="Barlow" panose="00000500000000000000" pitchFamily="2" charset="0"/>
                <a:cs typeface="Arial" pitchFamily="34" charset="0"/>
              </a:rPr>
              <a:t>    cv2.imshow("</a:t>
            </a:r>
            <a:r>
              <a:rPr lang="en-US" altLang="ko-KR" sz="1800" dirty="0" err="1">
                <a:solidFill>
                  <a:schemeClr val="tx1">
                    <a:lumMod val="75000"/>
                    <a:lumOff val="25000"/>
                  </a:schemeClr>
                </a:solidFill>
                <a:latin typeface="Barlow" panose="00000500000000000000" pitchFamily="2" charset="0"/>
                <a:cs typeface="Arial" pitchFamily="34" charset="0"/>
              </a:rPr>
              <a:t>CameraFeed</a:t>
            </a:r>
            <a:r>
              <a:rPr lang="en-US" altLang="ko-KR" sz="1800" dirty="0">
                <a:solidFill>
                  <a:schemeClr val="tx1">
                    <a:lumMod val="75000"/>
                    <a:lumOff val="25000"/>
                  </a:schemeClr>
                </a:solidFill>
                <a:latin typeface="Barlow" panose="00000500000000000000" pitchFamily="2" charset="0"/>
                <a:cs typeface="Arial" pitchFamily="34" charset="0"/>
              </a:rPr>
              <a:t>",</a:t>
            </a:r>
            <a:r>
              <a:rPr lang="en-US" altLang="ko-KR" sz="1800" dirty="0" err="1">
                <a:solidFill>
                  <a:schemeClr val="tx1">
                    <a:lumMod val="75000"/>
                    <a:lumOff val="25000"/>
                  </a:schemeClr>
                </a:solidFill>
                <a:latin typeface="Barlow" panose="00000500000000000000" pitchFamily="2" charset="0"/>
                <a:cs typeface="Arial" pitchFamily="34" charset="0"/>
              </a:rPr>
              <a:t>img</a:t>
            </a:r>
            <a:r>
              <a:rPr lang="en-US" altLang="ko-KR" sz="180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800" dirty="0">
                <a:solidFill>
                  <a:schemeClr val="tx1">
                    <a:lumMod val="75000"/>
                    <a:lumOff val="25000"/>
                  </a:schemeClr>
                </a:solidFill>
                <a:latin typeface="Barlow" panose="00000500000000000000" pitchFamily="2" charset="0"/>
                <a:cs typeface="Arial" pitchFamily="34" charset="0"/>
              </a:rPr>
              <a:t>    if </a:t>
            </a:r>
            <a:r>
              <a:rPr lang="en-US" altLang="ko-KR" sz="1800" dirty="0" err="1">
                <a:solidFill>
                  <a:schemeClr val="tx1">
                    <a:lumMod val="75000"/>
                    <a:lumOff val="25000"/>
                  </a:schemeClr>
                </a:solidFill>
                <a:latin typeface="Barlow" panose="00000500000000000000" pitchFamily="2" charset="0"/>
                <a:cs typeface="Arial" pitchFamily="34" charset="0"/>
              </a:rPr>
              <a:t>ord</a:t>
            </a:r>
            <a:r>
              <a:rPr lang="en-US" altLang="ko-KR" sz="1800" dirty="0">
                <a:solidFill>
                  <a:schemeClr val="tx1">
                    <a:lumMod val="75000"/>
                    <a:lumOff val="25000"/>
                  </a:schemeClr>
                </a:solidFill>
                <a:latin typeface="Barlow" panose="00000500000000000000" pitchFamily="2" charset="0"/>
                <a:cs typeface="Arial" pitchFamily="34" charset="0"/>
              </a:rPr>
              <a:t>('q') ==  cv2.waitKey(1):</a:t>
            </a:r>
          </a:p>
          <a:p>
            <a:pPr marL="127000" indent="0">
              <a:buNone/>
            </a:pPr>
            <a:r>
              <a:rPr lang="en-US" altLang="ko-KR" sz="1800" dirty="0">
                <a:solidFill>
                  <a:schemeClr val="tx1">
                    <a:lumMod val="75000"/>
                    <a:lumOff val="25000"/>
                  </a:schemeClr>
                </a:solidFill>
                <a:latin typeface="Barlow" panose="00000500000000000000" pitchFamily="2" charset="0"/>
                <a:cs typeface="Arial" pitchFamily="34" charset="0"/>
              </a:rPr>
              <a:t>        exit(0)</a:t>
            </a:r>
          </a:p>
        </p:txBody>
      </p:sp>
    </p:spTree>
    <p:extLst>
      <p:ext uri="{BB962C8B-B14F-4D97-AF65-F5344CB8AC3E}">
        <p14:creationId xmlns:p14="http://schemas.microsoft.com/office/powerpoint/2010/main" val="2850611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4"/>
          <p:cNvSpPr txBox="1">
            <a:spLocks noGrp="1"/>
          </p:cNvSpPr>
          <p:nvPr>
            <p:ph type="title"/>
          </p:nvPr>
        </p:nvSpPr>
        <p:spPr>
          <a:xfrm>
            <a:off x="2118027" y="1636962"/>
            <a:ext cx="5233066" cy="1007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smtClean="0">
                <a:latin typeface="Squada One" panose="02000000000000000000" charset="0"/>
              </a:rPr>
              <a:t>Creating Dataset</a:t>
            </a:r>
            <a:endParaRPr sz="5400" dirty="0">
              <a:latin typeface="Squada One" panose="02000000000000000000" charset="0"/>
            </a:endParaRPr>
          </a:p>
        </p:txBody>
      </p:sp>
    </p:spTree>
    <p:extLst>
      <p:ext uri="{BB962C8B-B14F-4D97-AF65-F5344CB8AC3E}">
        <p14:creationId xmlns:p14="http://schemas.microsoft.com/office/powerpoint/2010/main" val="29297135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4"/>
          <p:cNvSpPr txBox="1">
            <a:spLocks noGrp="1"/>
          </p:cNvSpPr>
          <p:nvPr>
            <p:ph type="title"/>
          </p:nvPr>
        </p:nvSpPr>
        <p:spPr>
          <a:xfrm>
            <a:off x="2118027" y="1636962"/>
            <a:ext cx="5233066" cy="1007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smtClean="0">
                <a:latin typeface="Squada One" panose="02000000000000000000" charset="0"/>
              </a:rPr>
              <a:t>Face Recognition</a:t>
            </a:r>
            <a:endParaRPr sz="5400" dirty="0">
              <a:latin typeface="Squada One" panose="02000000000000000000" charset="0"/>
            </a:endParaRPr>
          </a:p>
        </p:txBody>
      </p:sp>
    </p:spTree>
    <p:extLst>
      <p:ext uri="{BB962C8B-B14F-4D97-AF65-F5344CB8AC3E}">
        <p14:creationId xmlns:p14="http://schemas.microsoft.com/office/powerpoint/2010/main" val="1835088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611390" y="191874"/>
            <a:ext cx="6581890" cy="2561485"/>
          </a:xfrm>
          <a:prstGeom prst="rect">
            <a:avLst/>
          </a:prstGeom>
        </p:spPr>
        <p:txBody>
          <a:bodyPr spcFirstLastPara="1" wrap="square" lIns="91425" tIns="91425" rIns="91425" bIns="91425" anchor="t" anchorCtr="0">
            <a:noAutofit/>
          </a:bodyPr>
          <a:lstStyle/>
          <a:p>
            <a:pPr marL="127000" indent="0">
              <a:buNone/>
            </a:pPr>
            <a:r>
              <a:rPr lang="en-US" altLang="ko-KR" sz="1000" b="1" dirty="0">
                <a:solidFill>
                  <a:schemeClr val="tx1">
                    <a:lumMod val="75000"/>
                    <a:lumOff val="25000"/>
                  </a:schemeClr>
                </a:solidFill>
                <a:latin typeface="Barlow" panose="00000500000000000000" pitchFamily="2" charset="0"/>
                <a:cs typeface="Arial" pitchFamily="34" charset="0"/>
              </a:rPr>
              <a:t>import cv2, </a:t>
            </a:r>
            <a:r>
              <a:rPr lang="en-US" altLang="ko-KR" sz="1000" b="1" dirty="0" err="1">
                <a:solidFill>
                  <a:schemeClr val="tx1">
                    <a:lumMod val="75000"/>
                    <a:lumOff val="25000"/>
                  </a:schemeClr>
                </a:solidFill>
                <a:latin typeface="Barlow" panose="00000500000000000000" pitchFamily="2" charset="0"/>
                <a:cs typeface="Arial" pitchFamily="34" charset="0"/>
              </a:rPr>
              <a:t>numpy</a:t>
            </a:r>
            <a:r>
              <a:rPr lang="en-US" altLang="ko-KR" sz="1000" b="1" dirty="0">
                <a:solidFill>
                  <a:schemeClr val="tx1">
                    <a:lumMod val="75000"/>
                    <a:lumOff val="25000"/>
                  </a:schemeClr>
                </a:solidFill>
                <a:latin typeface="Barlow" panose="00000500000000000000" pitchFamily="2" charset="0"/>
                <a:cs typeface="Arial" pitchFamily="34" charset="0"/>
              </a:rPr>
              <a:t>, </a:t>
            </a:r>
            <a:r>
              <a:rPr lang="en-US" altLang="ko-KR" sz="1000" b="1" dirty="0" err="1">
                <a:solidFill>
                  <a:schemeClr val="tx1">
                    <a:lumMod val="75000"/>
                    <a:lumOff val="25000"/>
                  </a:schemeClr>
                </a:solidFill>
                <a:latin typeface="Barlow" panose="00000500000000000000" pitchFamily="2" charset="0"/>
                <a:cs typeface="Arial" pitchFamily="34" charset="0"/>
              </a:rPr>
              <a:t>os</a:t>
            </a:r>
            <a:endParaRPr lang="en-US" altLang="ko-KR" sz="1000" b="1" dirty="0">
              <a:solidFill>
                <a:schemeClr val="tx1">
                  <a:lumMod val="75000"/>
                  <a:lumOff val="25000"/>
                </a:schemeClr>
              </a:solidFill>
              <a:latin typeface="Barlow" panose="00000500000000000000" pitchFamily="2" charset="0"/>
              <a:cs typeface="Arial" pitchFamily="34" charset="0"/>
            </a:endParaRP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size = 4</a:t>
            </a:r>
          </a:p>
          <a:p>
            <a:pPr marL="127000" indent="0">
              <a:buNone/>
            </a:pPr>
            <a:r>
              <a:rPr lang="en-US" altLang="ko-KR" sz="1000" dirty="0" err="1">
                <a:solidFill>
                  <a:schemeClr val="tx1">
                    <a:lumMod val="75000"/>
                    <a:lumOff val="25000"/>
                  </a:schemeClr>
                </a:solidFill>
                <a:latin typeface="Barlow" panose="00000500000000000000" pitchFamily="2" charset="0"/>
                <a:cs typeface="Arial" pitchFamily="34" charset="0"/>
              </a:rPr>
              <a:t>haar_file</a:t>
            </a:r>
            <a:r>
              <a:rPr lang="en-US" altLang="ko-KR" sz="1000" dirty="0">
                <a:solidFill>
                  <a:schemeClr val="tx1">
                    <a:lumMod val="75000"/>
                    <a:lumOff val="25000"/>
                  </a:schemeClr>
                </a:solidFill>
                <a:latin typeface="Barlow" panose="00000500000000000000" pitchFamily="2" charset="0"/>
                <a:cs typeface="Arial" pitchFamily="34" charset="0"/>
              </a:rPr>
              <a:t> = 'haarcascade_frontalface_default.xml'</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datasets = 'datasets'</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print('Training...')</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(images, labels, names, id) = ([], [], {}, 0)</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for (subdirs, </a:t>
            </a:r>
            <a:r>
              <a:rPr lang="en-US" altLang="ko-KR" sz="1000" dirty="0" err="1">
                <a:solidFill>
                  <a:schemeClr val="tx1">
                    <a:lumMod val="75000"/>
                    <a:lumOff val="25000"/>
                  </a:schemeClr>
                </a:solidFill>
                <a:latin typeface="Barlow" panose="00000500000000000000" pitchFamily="2" charset="0"/>
                <a:cs typeface="Arial" pitchFamily="34" charset="0"/>
              </a:rPr>
              <a:t>dirs</a:t>
            </a:r>
            <a:r>
              <a:rPr lang="en-US" altLang="ko-KR" sz="1000" dirty="0">
                <a:solidFill>
                  <a:schemeClr val="tx1">
                    <a:lumMod val="75000"/>
                    <a:lumOff val="25000"/>
                  </a:schemeClr>
                </a:solidFill>
                <a:latin typeface="Barlow" panose="00000500000000000000" pitchFamily="2" charset="0"/>
                <a:cs typeface="Arial" pitchFamily="34" charset="0"/>
              </a:rPr>
              <a:t>, files) in </a:t>
            </a:r>
            <a:r>
              <a:rPr lang="en-US" altLang="ko-KR" sz="1000" dirty="0" err="1">
                <a:solidFill>
                  <a:schemeClr val="tx1">
                    <a:lumMod val="75000"/>
                    <a:lumOff val="25000"/>
                  </a:schemeClr>
                </a:solidFill>
                <a:latin typeface="Barlow" panose="00000500000000000000" pitchFamily="2" charset="0"/>
                <a:cs typeface="Arial" pitchFamily="34" charset="0"/>
              </a:rPr>
              <a:t>os.walk</a:t>
            </a:r>
            <a:r>
              <a:rPr lang="en-US" altLang="ko-KR" sz="1000" dirty="0">
                <a:solidFill>
                  <a:schemeClr val="tx1">
                    <a:lumMod val="75000"/>
                    <a:lumOff val="25000"/>
                  </a:schemeClr>
                </a:solidFill>
                <a:latin typeface="Barlow" panose="00000500000000000000" pitchFamily="2" charset="0"/>
                <a:cs typeface="Arial" pitchFamily="34" charset="0"/>
              </a:rPr>
              <a:t>(datasets):</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for subdir in </a:t>
            </a:r>
            <a:r>
              <a:rPr lang="en-US" altLang="ko-KR" sz="1000" dirty="0" err="1">
                <a:solidFill>
                  <a:schemeClr val="tx1">
                    <a:lumMod val="75000"/>
                    <a:lumOff val="25000"/>
                  </a:schemeClr>
                </a:solidFill>
                <a:latin typeface="Barlow" panose="00000500000000000000" pitchFamily="2" charset="0"/>
                <a:cs typeface="Arial" pitchFamily="34" charset="0"/>
              </a:rPr>
              <a:t>dirs</a:t>
            </a:r>
            <a:r>
              <a:rPr lang="en-US" altLang="ko-KR" sz="100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names[id] = subdir</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a:t>
            </a:r>
            <a:r>
              <a:rPr lang="en-US" altLang="ko-KR" sz="1000" dirty="0" err="1">
                <a:solidFill>
                  <a:schemeClr val="tx1">
                    <a:lumMod val="75000"/>
                    <a:lumOff val="25000"/>
                  </a:schemeClr>
                </a:solidFill>
                <a:latin typeface="Barlow" panose="00000500000000000000" pitchFamily="2" charset="0"/>
                <a:cs typeface="Arial" pitchFamily="34" charset="0"/>
              </a:rPr>
              <a:t>subjectpath</a:t>
            </a:r>
            <a:r>
              <a:rPr lang="en-US" altLang="ko-KR" sz="1000" dirty="0">
                <a:solidFill>
                  <a:schemeClr val="tx1">
                    <a:lumMod val="75000"/>
                    <a:lumOff val="25000"/>
                  </a:schemeClr>
                </a:solidFill>
                <a:latin typeface="Barlow" panose="00000500000000000000" pitchFamily="2" charset="0"/>
                <a:cs typeface="Arial" pitchFamily="34" charset="0"/>
              </a:rPr>
              <a:t> = </a:t>
            </a:r>
            <a:r>
              <a:rPr lang="en-US" altLang="ko-KR" sz="1000" dirty="0" err="1">
                <a:solidFill>
                  <a:schemeClr val="tx1">
                    <a:lumMod val="75000"/>
                    <a:lumOff val="25000"/>
                  </a:schemeClr>
                </a:solidFill>
                <a:latin typeface="Barlow" panose="00000500000000000000" pitchFamily="2" charset="0"/>
                <a:cs typeface="Arial" pitchFamily="34" charset="0"/>
              </a:rPr>
              <a:t>os.path.join</a:t>
            </a:r>
            <a:r>
              <a:rPr lang="en-US" altLang="ko-KR" sz="1000" dirty="0">
                <a:solidFill>
                  <a:schemeClr val="tx1">
                    <a:lumMod val="75000"/>
                    <a:lumOff val="25000"/>
                  </a:schemeClr>
                </a:solidFill>
                <a:latin typeface="Barlow" panose="00000500000000000000" pitchFamily="2" charset="0"/>
                <a:cs typeface="Arial" pitchFamily="34" charset="0"/>
              </a:rPr>
              <a:t>(datasets, subdir)</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for filename in </a:t>
            </a:r>
            <a:r>
              <a:rPr lang="en-US" altLang="ko-KR" sz="1000" dirty="0" err="1">
                <a:solidFill>
                  <a:schemeClr val="tx1">
                    <a:lumMod val="75000"/>
                    <a:lumOff val="25000"/>
                  </a:schemeClr>
                </a:solidFill>
                <a:latin typeface="Barlow" panose="00000500000000000000" pitchFamily="2" charset="0"/>
                <a:cs typeface="Arial" pitchFamily="34" charset="0"/>
              </a:rPr>
              <a:t>os.listdir</a:t>
            </a:r>
            <a:r>
              <a:rPr lang="en-US" altLang="ko-KR" sz="1000" dirty="0">
                <a:solidFill>
                  <a:schemeClr val="tx1">
                    <a:lumMod val="75000"/>
                    <a:lumOff val="25000"/>
                  </a:schemeClr>
                </a:solidFill>
                <a:latin typeface="Barlow" panose="00000500000000000000" pitchFamily="2" charset="0"/>
                <a:cs typeface="Arial" pitchFamily="34" charset="0"/>
              </a:rPr>
              <a:t>(</a:t>
            </a:r>
            <a:r>
              <a:rPr lang="en-US" altLang="ko-KR" sz="1000" dirty="0" err="1">
                <a:solidFill>
                  <a:schemeClr val="tx1">
                    <a:lumMod val="75000"/>
                    <a:lumOff val="25000"/>
                  </a:schemeClr>
                </a:solidFill>
                <a:latin typeface="Barlow" panose="00000500000000000000" pitchFamily="2" charset="0"/>
                <a:cs typeface="Arial" pitchFamily="34" charset="0"/>
              </a:rPr>
              <a:t>subjectpath</a:t>
            </a:r>
            <a:r>
              <a:rPr lang="en-US" altLang="ko-KR" sz="100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path = </a:t>
            </a:r>
            <a:r>
              <a:rPr lang="en-US" altLang="ko-KR" sz="1000" dirty="0" err="1">
                <a:solidFill>
                  <a:schemeClr val="tx1">
                    <a:lumMod val="75000"/>
                    <a:lumOff val="25000"/>
                  </a:schemeClr>
                </a:solidFill>
                <a:latin typeface="Barlow" panose="00000500000000000000" pitchFamily="2" charset="0"/>
                <a:cs typeface="Arial" pitchFamily="34" charset="0"/>
              </a:rPr>
              <a:t>subjectpath</a:t>
            </a:r>
            <a:r>
              <a:rPr lang="en-US" altLang="ko-KR" sz="1000" dirty="0">
                <a:solidFill>
                  <a:schemeClr val="tx1">
                    <a:lumMod val="75000"/>
                    <a:lumOff val="25000"/>
                  </a:schemeClr>
                </a:solidFill>
                <a:latin typeface="Barlow" panose="00000500000000000000" pitchFamily="2" charset="0"/>
                <a:cs typeface="Arial" pitchFamily="34" charset="0"/>
              </a:rPr>
              <a:t> + '/' + filename</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label = id</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a:t>
            </a:r>
            <a:r>
              <a:rPr lang="en-US" altLang="ko-KR" sz="1000" dirty="0" err="1">
                <a:solidFill>
                  <a:schemeClr val="tx1">
                    <a:lumMod val="75000"/>
                    <a:lumOff val="25000"/>
                  </a:schemeClr>
                </a:solidFill>
                <a:latin typeface="Barlow" panose="00000500000000000000" pitchFamily="2" charset="0"/>
                <a:cs typeface="Arial" pitchFamily="34" charset="0"/>
              </a:rPr>
              <a:t>images.append</a:t>
            </a:r>
            <a:r>
              <a:rPr lang="en-US" altLang="ko-KR" sz="1000" dirty="0">
                <a:solidFill>
                  <a:schemeClr val="tx1">
                    <a:lumMod val="75000"/>
                    <a:lumOff val="25000"/>
                  </a:schemeClr>
                </a:solidFill>
                <a:latin typeface="Barlow" panose="00000500000000000000" pitchFamily="2" charset="0"/>
                <a:cs typeface="Arial" pitchFamily="34" charset="0"/>
              </a:rPr>
              <a:t>(cv2.imread(path, 0))</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a:t>
            </a:r>
            <a:r>
              <a:rPr lang="en-US" altLang="ko-KR" sz="1000" dirty="0" err="1">
                <a:solidFill>
                  <a:schemeClr val="tx1">
                    <a:lumMod val="75000"/>
                    <a:lumOff val="25000"/>
                  </a:schemeClr>
                </a:solidFill>
                <a:latin typeface="Barlow" panose="00000500000000000000" pitchFamily="2" charset="0"/>
                <a:cs typeface="Arial" pitchFamily="34" charset="0"/>
              </a:rPr>
              <a:t>labels.append</a:t>
            </a:r>
            <a:r>
              <a:rPr lang="en-US" altLang="ko-KR" sz="1000" dirty="0">
                <a:solidFill>
                  <a:schemeClr val="tx1">
                    <a:lumMod val="75000"/>
                    <a:lumOff val="25000"/>
                  </a:schemeClr>
                </a:solidFill>
                <a:latin typeface="Barlow" panose="00000500000000000000" pitchFamily="2" charset="0"/>
                <a:cs typeface="Arial" pitchFamily="34" charset="0"/>
              </a:rPr>
              <a:t>(</a:t>
            </a:r>
            <a:r>
              <a:rPr lang="en-US" altLang="ko-KR" sz="1000" dirty="0" err="1">
                <a:solidFill>
                  <a:schemeClr val="tx1">
                    <a:lumMod val="75000"/>
                    <a:lumOff val="25000"/>
                  </a:schemeClr>
                </a:solidFill>
                <a:latin typeface="Barlow" panose="00000500000000000000" pitchFamily="2" charset="0"/>
                <a:cs typeface="Arial" pitchFamily="34" charset="0"/>
              </a:rPr>
              <a:t>int</a:t>
            </a:r>
            <a:r>
              <a:rPr lang="en-US" altLang="ko-KR" sz="1000" dirty="0">
                <a:solidFill>
                  <a:schemeClr val="tx1">
                    <a:lumMod val="75000"/>
                    <a:lumOff val="25000"/>
                  </a:schemeClr>
                </a:solidFill>
                <a:latin typeface="Barlow" panose="00000500000000000000" pitchFamily="2" charset="0"/>
                <a:cs typeface="Arial" pitchFamily="34" charset="0"/>
              </a:rPr>
              <a:t>(label))</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id += 1</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(width, height) = (130, 100)</a:t>
            </a:r>
          </a:p>
          <a:p>
            <a:pPr marL="127000" indent="0">
              <a:buNone/>
            </a:pPr>
            <a:endParaRPr lang="en-US" altLang="ko-KR" sz="1000" dirty="0">
              <a:solidFill>
                <a:schemeClr val="tx1">
                  <a:lumMod val="75000"/>
                  <a:lumOff val="25000"/>
                </a:schemeClr>
              </a:solidFill>
              <a:latin typeface="Barlow" panose="00000500000000000000" pitchFamily="2" charset="0"/>
              <a:cs typeface="Arial" pitchFamily="34" charset="0"/>
            </a:endParaRP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(images, labels) = [</a:t>
            </a:r>
            <a:r>
              <a:rPr lang="en-US" altLang="ko-KR" sz="1000" dirty="0" err="1">
                <a:solidFill>
                  <a:schemeClr val="tx1">
                    <a:lumMod val="75000"/>
                    <a:lumOff val="25000"/>
                  </a:schemeClr>
                </a:solidFill>
                <a:latin typeface="Barlow" panose="00000500000000000000" pitchFamily="2" charset="0"/>
                <a:cs typeface="Arial" pitchFamily="34" charset="0"/>
              </a:rPr>
              <a:t>numpy.array</a:t>
            </a:r>
            <a:r>
              <a:rPr lang="en-US" altLang="ko-KR" sz="1000" dirty="0">
                <a:solidFill>
                  <a:schemeClr val="tx1">
                    <a:lumMod val="75000"/>
                    <a:lumOff val="25000"/>
                  </a:schemeClr>
                </a:solidFill>
                <a:latin typeface="Barlow" panose="00000500000000000000" pitchFamily="2" charset="0"/>
                <a:cs typeface="Arial" pitchFamily="34" charset="0"/>
              </a:rPr>
              <a:t>(</a:t>
            </a:r>
            <a:r>
              <a:rPr lang="en-US" altLang="ko-KR" sz="1000" dirty="0" err="1">
                <a:solidFill>
                  <a:schemeClr val="tx1">
                    <a:lumMod val="75000"/>
                    <a:lumOff val="25000"/>
                  </a:schemeClr>
                </a:solidFill>
                <a:latin typeface="Barlow" panose="00000500000000000000" pitchFamily="2" charset="0"/>
                <a:cs typeface="Arial" pitchFamily="34" charset="0"/>
              </a:rPr>
              <a:t>lis</a:t>
            </a:r>
            <a:r>
              <a:rPr lang="en-US" altLang="ko-KR" sz="1000" dirty="0">
                <a:solidFill>
                  <a:schemeClr val="tx1">
                    <a:lumMod val="75000"/>
                    <a:lumOff val="25000"/>
                  </a:schemeClr>
                </a:solidFill>
                <a:latin typeface="Barlow" panose="00000500000000000000" pitchFamily="2" charset="0"/>
                <a:cs typeface="Arial" pitchFamily="34" charset="0"/>
              </a:rPr>
              <a:t>) for </a:t>
            </a:r>
            <a:r>
              <a:rPr lang="en-US" altLang="ko-KR" sz="1000" dirty="0" err="1">
                <a:solidFill>
                  <a:schemeClr val="tx1">
                    <a:lumMod val="75000"/>
                    <a:lumOff val="25000"/>
                  </a:schemeClr>
                </a:solidFill>
                <a:latin typeface="Barlow" panose="00000500000000000000" pitchFamily="2" charset="0"/>
                <a:cs typeface="Arial" pitchFamily="34" charset="0"/>
              </a:rPr>
              <a:t>lis</a:t>
            </a:r>
            <a:r>
              <a:rPr lang="en-US" altLang="ko-KR" sz="1000" dirty="0">
                <a:solidFill>
                  <a:schemeClr val="tx1">
                    <a:lumMod val="75000"/>
                    <a:lumOff val="25000"/>
                  </a:schemeClr>
                </a:solidFill>
                <a:latin typeface="Barlow" panose="00000500000000000000" pitchFamily="2" charset="0"/>
                <a:cs typeface="Arial" pitchFamily="34" charset="0"/>
              </a:rPr>
              <a:t> in [images, labels]]</a:t>
            </a:r>
          </a:p>
          <a:p>
            <a:pPr marL="127000" indent="0">
              <a:buNone/>
            </a:pPr>
            <a:endParaRPr lang="en-US" altLang="ko-KR" sz="1000" dirty="0">
              <a:solidFill>
                <a:schemeClr val="tx1">
                  <a:lumMod val="75000"/>
                  <a:lumOff val="25000"/>
                </a:schemeClr>
              </a:solidFill>
              <a:latin typeface="Barlow" panose="00000500000000000000" pitchFamily="2" charset="0"/>
              <a:cs typeface="Arial" pitchFamily="34" charset="0"/>
            </a:endParaRPr>
          </a:p>
          <a:p>
            <a:pPr marL="127000" indent="0">
              <a:buNone/>
            </a:pPr>
            <a:endParaRPr lang="en-US" altLang="ko-KR" sz="1000" dirty="0">
              <a:solidFill>
                <a:schemeClr val="tx1">
                  <a:lumMod val="75000"/>
                  <a:lumOff val="25000"/>
                </a:schemeClr>
              </a:solidFill>
              <a:latin typeface="Barlow" panose="00000500000000000000" pitchFamily="2" charset="0"/>
              <a:cs typeface="Arial" pitchFamily="34" charset="0"/>
            </a:endParaRP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model = cv2.face.LBPHFaceRecognizer_create()</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#model =  cv2.face.FisherFaceRecognizer_create()</a:t>
            </a:r>
          </a:p>
          <a:p>
            <a:pPr marL="127000" indent="0">
              <a:buNone/>
            </a:pPr>
            <a:r>
              <a:rPr lang="en-US" altLang="ko-KR" sz="1000" dirty="0" err="1">
                <a:solidFill>
                  <a:schemeClr val="tx1">
                    <a:lumMod val="75000"/>
                    <a:lumOff val="25000"/>
                  </a:schemeClr>
                </a:solidFill>
                <a:latin typeface="Barlow" panose="00000500000000000000" pitchFamily="2" charset="0"/>
                <a:cs typeface="Arial" pitchFamily="34" charset="0"/>
              </a:rPr>
              <a:t>model.train</a:t>
            </a:r>
            <a:r>
              <a:rPr lang="en-US" altLang="ko-KR" sz="1000" dirty="0">
                <a:solidFill>
                  <a:schemeClr val="tx1">
                    <a:lumMod val="75000"/>
                    <a:lumOff val="25000"/>
                  </a:schemeClr>
                </a:solidFill>
                <a:latin typeface="Barlow" panose="00000500000000000000" pitchFamily="2" charset="0"/>
                <a:cs typeface="Arial" pitchFamily="34" charset="0"/>
              </a:rPr>
              <a:t>(images, labels)</a:t>
            </a:r>
          </a:p>
          <a:p>
            <a:pPr marL="127000" indent="0">
              <a:buNone/>
            </a:pPr>
            <a:endParaRPr lang="en-US" altLang="ko-KR" sz="1000" dirty="0">
              <a:solidFill>
                <a:schemeClr val="tx1">
                  <a:lumMod val="75000"/>
                  <a:lumOff val="25000"/>
                </a:schemeClr>
              </a:solidFill>
              <a:latin typeface="Barlow" panose="00000500000000000000" pitchFamily="2" charset="0"/>
              <a:cs typeface="Arial" pitchFamily="34" charset="0"/>
            </a:endParaRP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 Part 2: Use </a:t>
            </a:r>
            <a:r>
              <a:rPr lang="en-US" altLang="ko-KR" sz="1000" dirty="0" err="1">
                <a:solidFill>
                  <a:schemeClr val="tx1">
                    <a:lumMod val="75000"/>
                    <a:lumOff val="25000"/>
                  </a:schemeClr>
                </a:solidFill>
                <a:latin typeface="Barlow" panose="00000500000000000000" pitchFamily="2" charset="0"/>
                <a:cs typeface="Arial" pitchFamily="34" charset="0"/>
              </a:rPr>
              <a:t>fisherRecognizer</a:t>
            </a:r>
            <a:r>
              <a:rPr lang="en-US" altLang="ko-KR" sz="1000" dirty="0">
                <a:solidFill>
                  <a:schemeClr val="tx1">
                    <a:lumMod val="75000"/>
                    <a:lumOff val="25000"/>
                  </a:schemeClr>
                </a:solidFill>
                <a:latin typeface="Barlow" panose="00000500000000000000" pitchFamily="2" charset="0"/>
                <a:cs typeface="Arial" pitchFamily="34" charset="0"/>
              </a:rPr>
              <a:t> on camera stream</a:t>
            </a:r>
          </a:p>
          <a:p>
            <a:pPr marL="127000" indent="0">
              <a:buNone/>
            </a:pPr>
            <a:r>
              <a:rPr lang="en-US" altLang="ko-KR" sz="1000" dirty="0" err="1">
                <a:solidFill>
                  <a:schemeClr val="tx1">
                    <a:lumMod val="75000"/>
                    <a:lumOff val="25000"/>
                  </a:schemeClr>
                </a:solidFill>
                <a:latin typeface="Barlow" panose="00000500000000000000" pitchFamily="2" charset="0"/>
                <a:cs typeface="Arial" pitchFamily="34" charset="0"/>
              </a:rPr>
              <a:t>face_cascade</a:t>
            </a:r>
            <a:r>
              <a:rPr lang="en-US" altLang="ko-KR" sz="1000" dirty="0">
                <a:solidFill>
                  <a:schemeClr val="tx1">
                    <a:lumMod val="75000"/>
                    <a:lumOff val="25000"/>
                  </a:schemeClr>
                </a:solidFill>
                <a:latin typeface="Barlow" panose="00000500000000000000" pitchFamily="2" charset="0"/>
                <a:cs typeface="Arial" pitchFamily="34" charset="0"/>
              </a:rPr>
              <a:t> = cv2.CascadeClassifier(</a:t>
            </a:r>
            <a:r>
              <a:rPr lang="en-US" altLang="ko-KR" sz="1000" dirty="0" err="1">
                <a:solidFill>
                  <a:schemeClr val="tx1">
                    <a:lumMod val="75000"/>
                    <a:lumOff val="25000"/>
                  </a:schemeClr>
                </a:solidFill>
                <a:latin typeface="Barlow" panose="00000500000000000000" pitchFamily="2" charset="0"/>
                <a:cs typeface="Arial" pitchFamily="34" charset="0"/>
              </a:rPr>
              <a:t>haar_file</a:t>
            </a:r>
            <a:r>
              <a:rPr lang="en-US" altLang="ko-KR" sz="100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000" dirty="0">
                <a:solidFill>
                  <a:schemeClr val="tx1">
                    <a:lumMod val="75000"/>
                    <a:lumOff val="25000"/>
                  </a:schemeClr>
                </a:solidFill>
                <a:latin typeface="Barlow" panose="00000500000000000000" pitchFamily="2" charset="0"/>
                <a:cs typeface="Arial" pitchFamily="34" charset="0"/>
              </a:rPr>
              <a:t>webcam = cv2.VideoCapture(0)</a:t>
            </a:r>
          </a:p>
          <a:p>
            <a:pPr marL="127000" indent="0">
              <a:buNone/>
            </a:pPr>
            <a:r>
              <a:rPr lang="en-US" altLang="ko-KR" sz="1000" dirty="0" err="1">
                <a:solidFill>
                  <a:schemeClr val="tx1">
                    <a:lumMod val="75000"/>
                    <a:lumOff val="25000"/>
                  </a:schemeClr>
                </a:solidFill>
                <a:latin typeface="Barlow" panose="00000500000000000000" pitchFamily="2" charset="0"/>
                <a:cs typeface="Arial" pitchFamily="34" charset="0"/>
              </a:rPr>
              <a:t>cnt</a:t>
            </a:r>
            <a:r>
              <a:rPr lang="en-US" altLang="ko-KR" sz="1000" dirty="0">
                <a:solidFill>
                  <a:schemeClr val="tx1">
                    <a:lumMod val="75000"/>
                    <a:lumOff val="25000"/>
                  </a:schemeClr>
                </a:solidFill>
                <a:latin typeface="Barlow" panose="00000500000000000000" pitchFamily="2" charset="0"/>
                <a:cs typeface="Arial" pitchFamily="34" charset="0"/>
              </a:rPr>
              <a:t>=0</a:t>
            </a:r>
          </a:p>
        </p:txBody>
      </p:sp>
    </p:spTree>
    <p:extLst>
      <p:ext uri="{BB962C8B-B14F-4D97-AF65-F5344CB8AC3E}">
        <p14:creationId xmlns:p14="http://schemas.microsoft.com/office/powerpoint/2010/main" val="185234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611390" y="91440"/>
            <a:ext cx="7587730" cy="4632960"/>
          </a:xfrm>
          <a:prstGeom prst="rect">
            <a:avLst/>
          </a:prstGeom>
        </p:spPr>
        <p:txBody>
          <a:bodyPr spcFirstLastPara="1" wrap="square" lIns="91425" tIns="91425" rIns="91425" bIns="91425" anchor="t" anchorCtr="0">
            <a:noAutofit/>
          </a:bodyPr>
          <a:lstStyle/>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while True:</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(_, </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 = </a:t>
            </a:r>
            <a:r>
              <a:rPr lang="en-US" altLang="ko-KR" sz="1050" dirty="0" err="1">
                <a:solidFill>
                  <a:schemeClr val="tx1">
                    <a:lumMod val="75000"/>
                    <a:lumOff val="25000"/>
                  </a:schemeClr>
                </a:solidFill>
                <a:latin typeface="Barlow" panose="00000500000000000000" pitchFamily="2" charset="0"/>
                <a:cs typeface="Arial" pitchFamily="34" charset="0"/>
              </a:rPr>
              <a:t>webcam.read</a:t>
            </a:r>
            <a:r>
              <a:rPr lang="en-US" altLang="ko-KR" sz="105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 = </a:t>
            </a:r>
            <a:r>
              <a:rPr lang="en-US" altLang="ko-KR" sz="1050" dirty="0" err="1">
                <a:solidFill>
                  <a:schemeClr val="tx1">
                    <a:lumMod val="75000"/>
                    <a:lumOff val="25000"/>
                  </a:schemeClr>
                </a:solidFill>
                <a:latin typeface="Barlow" panose="00000500000000000000" pitchFamily="2" charset="0"/>
                <a:cs typeface="Arial" pitchFamily="34" charset="0"/>
              </a:rPr>
              <a:t>imutils.resize</a:t>
            </a:r>
            <a:r>
              <a:rPr lang="en-US" altLang="ko-KR" sz="1050" dirty="0">
                <a:solidFill>
                  <a:schemeClr val="tx1">
                    <a:lumMod val="75000"/>
                    <a:lumOff val="25000"/>
                  </a:schemeClr>
                </a:solidFill>
                <a:latin typeface="Barlow" panose="00000500000000000000" pitchFamily="2" charset="0"/>
                <a:cs typeface="Arial" pitchFamily="34" charset="0"/>
              </a:rPr>
              <a:t>(</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 width=200)</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gray = cv2.cvtColor(</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 cv2.COLOR_BGR2GRAY)</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faces = </a:t>
            </a:r>
            <a:r>
              <a:rPr lang="en-US" altLang="ko-KR" sz="1050" dirty="0" err="1">
                <a:solidFill>
                  <a:schemeClr val="tx1">
                    <a:lumMod val="75000"/>
                    <a:lumOff val="25000"/>
                  </a:schemeClr>
                </a:solidFill>
                <a:latin typeface="Barlow" panose="00000500000000000000" pitchFamily="2" charset="0"/>
                <a:cs typeface="Arial" pitchFamily="34" charset="0"/>
              </a:rPr>
              <a:t>face_cascade.detectMultiScale</a:t>
            </a:r>
            <a:r>
              <a:rPr lang="en-US" altLang="ko-KR" sz="1050" dirty="0">
                <a:solidFill>
                  <a:schemeClr val="tx1">
                    <a:lumMod val="75000"/>
                    <a:lumOff val="25000"/>
                  </a:schemeClr>
                </a:solidFill>
                <a:latin typeface="Barlow" panose="00000500000000000000" pitchFamily="2" charset="0"/>
                <a:cs typeface="Arial" pitchFamily="34" charset="0"/>
              </a:rPr>
              <a:t>(gray, 1.3, 5)</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for (</a:t>
            </a:r>
            <a:r>
              <a:rPr lang="en-US" altLang="ko-KR" sz="1050" dirty="0" err="1">
                <a:solidFill>
                  <a:schemeClr val="tx1">
                    <a:lumMod val="75000"/>
                    <a:lumOff val="25000"/>
                  </a:schemeClr>
                </a:solidFill>
                <a:latin typeface="Barlow" panose="00000500000000000000" pitchFamily="2" charset="0"/>
                <a:cs typeface="Arial" pitchFamily="34" charset="0"/>
              </a:rPr>
              <a:t>x,y,w,h</a:t>
            </a:r>
            <a:r>
              <a:rPr lang="en-US" altLang="ko-KR" sz="1050" dirty="0">
                <a:solidFill>
                  <a:schemeClr val="tx1">
                    <a:lumMod val="75000"/>
                    <a:lumOff val="25000"/>
                  </a:schemeClr>
                </a:solidFill>
                <a:latin typeface="Barlow" panose="00000500000000000000" pitchFamily="2" charset="0"/>
                <a:cs typeface="Arial" pitchFamily="34" charset="0"/>
              </a:rPr>
              <a:t>) in faces:</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cv2.rectangle(</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a:t>
            </a:r>
            <a:r>
              <a:rPr lang="en-US" altLang="ko-KR" sz="1050" dirty="0" err="1">
                <a:solidFill>
                  <a:schemeClr val="tx1">
                    <a:lumMod val="75000"/>
                    <a:lumOff val="25000"/>
                  </a:schemeClr>
                </a:solidFill>
                <a:latin typeface="Barlow" panose="00000500000000000000" pitchFamily="2" charset="0"/>
                <a:cs typeface="Arial" pitchFamily="34" charset="0"/>
              </a:rPr>
              <a:t>x,y</a:t>
            </a:r>
            <a:r>
              <a:rPr lang="en-US" altLang="ko-KR" sz="1050" dirty="0">
                <a:solidFill>
                  <a:schemeClr val="tx1">
                    <a:lumMod val="75000"/>
                    <a:lumOff val="25000"/>
                  </a:schemeClr>
                </a:solidFill>
                <a:latin typeface="Barlow" panose="00000500000000000000" pitchFamily="2" charset="0"/>
                <a:cs typeface="Arial" pitchFamily="34" charset="0"/>
              </a:rPr>
              <a:t>),(</a:t>
            </a:r>
            <a:r>
              <a:rPr lang="en-US" altLang="ko-KR" sz="1050" dirty="0" err="1">
                <a:solidFill>
                  <a:schemeClr val="tx1">
                    <a:lumMod val="75000"/>
                    <a:lumOff val="25000"/>
                  </a:schemeClr>
                </a:solidFill>
                <a:latin typeface="Barlow" panose="00000500000000000000" pitchFamily="2" charset="0"/>
                <a:cs typeface="Arial" pitchFamily="34" charset="0"/>
              </a:rPr>
              <a:t>x+w,y+h</a:t>
            </a:r>
            <a:r>
              <a:rPr lang="en-US" altLang="ko-KR" sz="1050" dirty="0">
                <a:solidFill>
                  <a:schemeClr val="tx1">
                    <a:lumMod val="75000"/>
                    <a:lumOff val="25000"/>
                  </a:schemeClr>
                </a:solidFill>
                <a:latin typeface="Barlow" panose="00000500000000000000" pitchFamily="2" charset="0"/>
                <a:cs typeface="Arial" pitchFamily="34" charset="0"/>
              </a:rPr>
              <a:t>),(255,255,0),2)</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face = gray[</a:t>
            </a:r>
            <a:r>
              <a:rPr lang="en-US" altLang="ko-KR" sz="1050" dirty="0" err="1">
                <a:solidFill>
                  <a:schemeClr val="tx1">
                    <a:lumMod val="75000"/>
                    <a:lumOff val="25000"/>
                  </a:schemeClr>
                </a:solidFill>
                <a:latin typeface="Barlow" panose="00000500000000000000" pitchFamily="2" charset="0"/>
                <a:cs typeface="Arial" pitchFamily="34" charset="0"/>
              </a:rPr>
              <a:t>y:y</a:t>
            </a:r>
            <a:r>
              <a:rPr lang="en-US" altLang="ko-KR" sz="1050" dirty="0">
                <a:solidFill>
                  <a:schemeClr val="tx1">
                    <a:lumMod val="75000"/>
                    <a:lumOff val="25000"/>
                  </a:schemeClr>
                </a:solidFill>
                <a:latin typeface="Barlow" panose="00000500000000000000" pitchFamily="2" charset="0"/>
                <a:cs typeface="Arial" pitchFamily="34" charset="0"/>
              </a:rPr>
              <a:t> + h, x:x + w]</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a:t>
            </a:r>
            <a:r>
              <a:rPr lang="en-US" altLang="ko-KR" sz="1050" dirty="0" err="1">
                <a:solidFill>
                  <a:schemeClr val="tx1">
                    <a:lumMod val="75000"/>
                    <a:lumOff val="25000"/>
                  </a:schemeClr>
                </a:solidFill>
                <a:latin typeface="Barlow" panose="00000500000000000000" pitchFamily="2" charset="0"/>
                <a:cs typeface="Arial" pitchFamily="34" charset="0"/>
              </a:rPr>
              <a:t>face_resize</a:t>
            </a:r>
            <a:r>
              <a:rPr lang="en-US" altLang="ko-KR" sz="1050" dirty="0">
                <a:solidFill>
                  <a:schemeClr val="tx1">
                    <a:lumMod val="75000"/>
                    <a:lumOff val="25000"/>
                  </a:schemeClr>
                </a:solidFill>
                <a:latin typeface="Barlow" panose="00000500000000000000" pitchFamily="2" charset="0"/>
                <a:cs typeface="Arial" pitchFamily="34" charset="0"/>
              </a:rPr>
              <a:t> = cv2.resize(face, (width, height))</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#Try to recognize the face</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prediction = </a:t>
            </a:r>
            <a:r>
              <a:rPr lang="en-US" altLang="ko-KR" sz="1050" dirty="0" err="1">
                <a:solidFill>
                  <a:schemeClr val="tx1">
                    <a:lumMod val="75000"/>
                    <a:lumOff val="25000"/>
                  </a:schemeClr>
                </a:solidFill>
                <a:latin typeface="Barlow" panose="00000500000000000000" pitchFamily="2" charset="0"/>
                <a:cs typeface="Arial" pitchFamily="34" charset="0"/>
              </a:rPr>
              <a:t>model.predict</a:t>
            </a:r>
            <a:r>
              <a:rPr lang="en-US" altLang="ko-KR" sz="1050" dirty="0">
                <a:solidFill>
                  <a:schemeClr val="tx1">
                    <a:lumMod val="75000"/>
                    <a:lumOff val="25000"/>
                  </a:schemeClr>
                </a:solidFill>
                <a:latin typeface="Barlow" panose="00000500000000000000" pitchFamily="2" charset="0"/>
                <a:cs typeface="Arial" pitchFamily="34" charset="0"/>
              </a:rPr>
              <a:t>(</a:t>
            </a:r>
            <a:r>
              <a:rPr lang="en-US" altLang="ko-KR" sz="1050" dirty="0" err="1">
                <a:solidFill>
                  <a:schemeClr val="tx1">
                    <a:lumMod val="75000"/>
                    <a:lumOff val="25000"/>
                  </a:schemeClr>
                </a:solidFill>
                <a:latin typeface="Barlow" panose="00000500000000000000" pitchFamily="2" charset="0"/>
                <a:cs typeface="Arial" pitchFamily="34" charset="0"/>
              </a:rPr>
              <a:t>face_resize</a:t>
            </a:r>
            <a:r>
              <a:rPr lang="en-US" altLang="ko-KR" sz="105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cv2.rectangle(</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 (x, y), (x + w, y + h), (0, 255, 0), 3)</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if prediction[1]&lt;800:</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cv2.putText(</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,'%s - %.0f' % (names[prediction[0]],prediction[1]),(x-10, y-10), cv2.FONT_HERSHEY_PLAIN,1,(255, 0, 0))</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print (names[prediction[0]])</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a:t>
            </a:r>
            <a:r>
              <a:rPr lang="en-US" altLang="ko-KR" sz="1050" dirty="0" err="1">
                <a:solidFill>
                  <a:schemeClr val="tx1">
                    <a:lumMod val="75000"/>
                    <a:lumOff val="25000"/>
                  </a:schemeClr>
                </a:solidFill>
                <a:latin typeface="Barlow" panose="00000500000000000000" pitchFamily="2" charset="0"/>
                <a:cs typeface="Arial" pitchFamily="34" charset="0"/>
              </a:rPr>
              <a:t>cnt</a:t>
            </a:r>
            <a:r>
              <a:rPr lang="en-US" altLang="ko-KR" sz="1050" dirty="0">
                <a:solidFill>
                  <a:schemeClr val="tx1">
                    <a:lumMod val="75000"/>
                    <a:lumOff val="25000"/>
                  </a:schemeClr>
                </a:solidFill>
                <a:latin typeface="Barlow" panose="00000500000000000000" pitchFamily="2" charset="0"/>
                <a:cs typeface="Arial" pitchFamily="34" charset="0"/>
              </a:rPr>
              <a:t>=0</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else:</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a:t>
            </a:r>
            <a:r>
              <a:rPr lang="en-US" altLang="ko-KR" sz="1050" dirty="0" err="1">
                <a:solidFill>
                  <a:schemeClr val="tx1">
                    <a:lumMod val="75000"/>
                    <a:lumOff val="25000"/>
                  </a:schemeClr>
                </a:solidFill>
                <a:latin typeface="Barlow" panose="00000500000000000000" pitchFamily="2" charset="0"/>
                <a:cs typeface="Arial" pitchFamily="34" charset="0"/>
              </a:rPr>
              <a:t>cnt</a:t>
            </a:r>
            <a:r>
              <a:rPr lang="en-US" altLang="ko-KR" sz="1050" dirty="0">
                <a:solidFill>
                  <a:schemeClr val="tx1">
                    <a:lumMod val="75000"/>
                    <a:lumOff val="25000"/>
                  </a:schemeClr>
                </a:solidFill>
                <a:latin typeface="Barlow" panose="00000500000000000000" pitchFamily="2" charset="0"/>
                <a:cs typeface="Arial" pitchFamily="34" charset="0"/>
              </a:rPr>
              <a:t>+=1</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cv2.putText(</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,'Unknown',(x-10, y-10), cv2.FONT_HERSHEY_PLAIN,1,(0, 255, 0))</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if(</a:t>
            </a:r>
            <a:r>
              <a:rPr lang="en-US" altLang="ko-KR" sz="1050" dirty="0" err="1">
                <a:solidFill>
                  <a:schemeClr val="tx1">
                    <a:lumMod val="75000"/>
                    <a:lumOff val="25000"/>
                  </a:schemeClr>
                </a:solidFill>
                <a:latin typeface="Barlow" panose="00000500000000000000" pitchFamily="2" charset="0"/>
                <a:cs typeface="Arial" pitchFamily="34" charset="0"/>
              </a:rPr>
              <a:t>cnt</a:t>
            </a:r>
            <a:r>
              <a:rPr lang="en-US" altLang="ko-KR" sz="1050" dirty="0">
                <a:solidFill>
                  <a:schemeClr val="tx1">
                    <a:lumMod val="75000"/>
                    <a:lumOff val="25000"/>
                  </a:schemeClr>
                </a:solidFill>
                <a:latin typeface="Barlow" panose="00000500000000000000" pitchFamily="2" charset="0"/>
                <a:cs typeface="Arial" pitchFamily="34" charset="0"/>
              </a:rPr>
              <a:t>&gt;100):</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print("Unknown Person")</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cv2.imwrite("input.jpg",</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a:t>
            </a:r>
            <a:r>
              <a:rPr lang="en-US" altLang="ko-KR" sz="1050" dirty="0" err="1">
                <a:solidFill>
                  <a:schemeClr val="tx1">
                    <a:lumMod val="75000"/>
                    <a:lumOff val="25000"/>
                  </a:schemeClr>
                </a:solidFill>
                <a:latin typeface="Barlow" panose="00000500000000000000" pitchFamily="2" charset="0"/>
                <a:cs typeface="Arial" pitchFamily="34" charset="0"/>
              </a:rPr>
              <a:t>cnt</a:t>
            </a:r>
            <a:r>
              <a:rPr lang="en-US" altLang="ko-KR" sz="1050" dirty="0">
                <a:solidFill>
                  <a:schemeClr val="tx1">
                    <a:lumMod val="75000"/>
                    <a:lumOff val="25000"/>
                  </a:schemeClr>
                </a:solidFill>
                <a:latin typeface="Barlow" panose="00000500000000000000" pitchFamily="2" charset="0"/>
                <a:cs typeface="Arial" pitchFamily="34" charset="0"/>
              </a:rPr>
              <a:t>=0</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cv2.imshow('</a:t>
            </a:r>
            <a:r>
              <a:rPr lang="en-US" altLang="ko-KR" sz="1050" dirty="0" err="1">
                <a:solidFill>
                  <a:schemeClr val="tx1">
                    <a:lumMod val="75000"/>
                    <a:lumOff val="25000"/>
                  </a:schemeClr>
                </a:solidFill>
                <a:latin typeface="Barlow" panose="00000500000000000000" pitchFamily="2" charset="0"/>
                <a:cs typeface="Arial" pitchFamily="34" charset="0"/>
              </a:rPr>
              <a:t>OpenCV</a:t>
            </a:r>
            <a:r>
              <a:rPr lang="en-US" altLang="ko-KR" sz="1050" dirty="0">
                <a:solidFill>
                  <a:schemeClr val="tx1">
                    <a:lumMod val="75000"/>
                    <a:lumOff val="25000"/>
                  </a:schemeClr>
                </a:solidFill>
                <a:latin typeface="Barlow" panose="00000500000000000000" pitchFamily="2" charset="0"/>
                <a:cs typeface="Arial" pitchFamily="34" charset="0"/>
              </a:rPr>
              <a:t>', </a:t>
            </a:r>
            <a:r>
              <a:rPr lang="en-US" altLang="ko-KR" sz="1050" dirty="0" err="1">
                <a:solidFill>
                  <a:schemeClr val="tx1">
                    <a:lumMod val="75000"/>
                    <a:lumOff val="25000"/>
                  </a:schemeClr>
                </a:solidFill>
                <a:latin typeface="Barlow" panose="00000500000000000000" pitchFamily="2" charset="0"/>
                <a:cs typeface="Arial" pitchFamily="34" charset="0"/>
              </a:rPr>
              <a:t>im</a:t>
            </a:r>
            <a:r>
              <a:rPr lang="en-US" altLang="ko-KR" sz="105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key = cv2.waitKey(10)</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if key == 27:</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        break</a:t>
            </a:r>
          </a:p>
          <a:p>
            <a:pPr marL="127000" indent="0">
              <a:buNone/>
            </a:pPr>
            <a:endParaRPr lang="en-US" altLang="ko-KR" sz="1050" dirty="0">
              <a:solidFill>
                <a:schemeClr val="tx1">
                  <a:lumMod val="75000"/>
                  <a:lumOff val="25000"/>
                </a:schemeClr>
              </a:solidFill>
              <a:latin typeface="Barlow" panose="00000500000000000000" pitchFamily="2" charset="0"/>
              <a:cs typeface="Arial" pitchFamily="34" charset="0"/>
            </a:endParaRPr>
          </a:p>
          <a:p>
            <a:pPr marL="127000" indent="0">
              <a:buNone/>
            </a:pPr>
            <a:r>
              <a:rPr lang="en-US" altLang="ko-KR" sz="1050" dirty="0" err="1">
                <a:solidFill>
                  <a:schemeClr val="tx1">
                    <a:lumMod val="75000"/>
                    <a:lumOff val="25000"/>
                  </a:schemeClr>
                </a:solidFill>
                <a:latin typeface="Barlow" panose="00000500000000000000" pitchFamily="2" charset="0"/>
                <a:cs typeface="Arial" pitchFamily="34" charset="0"/>
              </a:rPr>
              <a:t>webcam.release</a:t>
            </a:r>
            <a:r>
              <a:rPr lang="en-US" altLang="ko-KR" sz="1050" dirty="0">
                <a:solidFill>
                  <a:schemeClr val="tx1">
                    <a:lumMod val="75000"/>
                    <a:lumOff val="25000"/>
                  </a:schemeClr>
                </a:solidFill>
                <a:latin typeface="Barlow" panose="00000500000000000000" pitchFamily="2" charset="0"/>
                <a:cs typeface="Arial" pitchFamily="34" charset="0"/>
              </a:rPr>
              <a:t>()</a:t>
            </a:r>
          </a:p>
          <a:p>
            <a:pPr marL="127000" indent="0">
              <a:buNone/>
            </a:pPr>
            <a:r>
              <a:rPr lang="en-US" altLang="ko-KR" sz="1050" dirty="0">
                <a:solidFill>
                  <a:schemeClr val="tx1">
                    <a:lumMod val="75000"/>
                    <a:lumOff val="25000"/>
                  </a:schemeClr>
                </a:solidFill>
                <a:latin typeface="Barlow" panose="00000500000000000000" pitchFamily="2" charset="0"/>
                <a:cs typeface="Arial" pitchFamily="34" charset="0"/>
              </a:rPr>
              <a:t>cv2.destroyAllWindows()</a:t>
            </a:r>
          </a:p>
        </p:txBody>
      </p:sp>
    </p:spTree>
    <p:extLst>
      <p:ext uri="{BB962C8B-B14F-4D97-AF65-F5344CB8AC3E}">
        <p14:creationId xmlns:p14="http://schemas.microsoft.com/office/powerpoint/2010/main" val="1518719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0"/>
          <p:cNvSpPr txBox="1">
            <a:spLocks noGrp="1"/>
          </p:cNvSpPr>
          <p:nvPr>
            <p:ph type="title"/>
          </p:nvPr>
        </p:nvSpPr>
        <p:spPr>
          <a:xfrm>
            <a:off x="374640" y="72741"/>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Squada One" panose="02000000000000000000" pitchFamily="2" charset="0"/>
              </a:rPr>
              <a:t>AI News – Day 7</a:t>
            </a:r>
            <a:r>
              <a:rPr lang="en" dirty="0" smtClean="0">
                <a:solidFill>
                  <a:schemeClr val="dk1"/>
                </a:solidFill>
                <a:latin typeface="Squada One" panose="02000000000000000000" pitchFamily="2" charset="0"/>
              </a:rPr>
              <a:t>. </a:t>
            </a:r>
            <a:br>
              <a:rPr lang="en" dirty="0" smtClean="0">
                <a:solidFill>
                  <a:schemeClr val="dk1"/>
                </a:solidFill>
                <a:latin typeface="Squada One" panose="02000000000000000000" pitchFamily="2" charset="0"/>
              </a:rPr>
            </a:br>
            <a:r>
              <a:rPr lang="en" dirty="0" smtClean="0">
                <a:solidFill>
                  <a:schemeClr val="dk1"/>
                </a:solidFill>
                <a:latin typeface="Squada One" panose="02000000000000000000" pitchFamily="2" charset="0"/>
              </a:rPr>
              <a:t>Sept - 2020</a:t>
            </a:r>
            <a:endParaRPr dirty="0">
              <a:solidFill>
                <a:schemeClr val="dk1"/>
              </a:solidFill>
              <a:latin typeface="Squada One" panose="02000000000000000000" pitchFamily="2" charset="0"/>
            </a:endParaRPr>
          </a:p>
        </p:txBody>
      </p:sp>
      <p:sp>
        <p:nvSpPr>
          <p:cNvPr id="6" name="Google Shape;317;p30"/>
          <p:cNvSpPr txBox="1">
            <a:spLocks noGrp="1"/>
          </p:cNvSpPr>
          <p:nvPr>
            <p:ph type="body" idx="1"/>
          </p:nvPr>
        </p:nvSpPr>
        <p:spPr>
          <a:xfrm>
            <a:off x="672350" y="2146578"/>
            <a:ext cx="4448290" cy="2550300"/>
          </a:xfrm>
          <a:prstGeom prst="rect">
            <a:avLst/>
          </a:prstGeom>
        </p:spPr>
        <p:txBody>
          <a:bodyPr spcFirstLastPara="1" wrap="square" lIns="91425" tIns="91425" rIns="91425" bIns="91425" anchor="t" anchorCtr="0">
            <a:noAutofit/>
          </a:bodyPr>
          <a:lstStyle/>
          <a:p>
            <a:r>
              <a:rPr lang="en-US" altLang="ko-KR" sz="1400" dirty="0">
                <a:solidFill>
                  <a:schemeClr val="tx1">
                    <a:lumMod val="75000"/>
                    <a:lumOff val="25000"/>
                  </a:schemeClr>
                </a:solidFill>
                <a:latin typeface="Barlow" panose="00000500000000000000" pitchFamily="2" charset="0"/>
                <a:cs typeface="Arial" pitchFamily="34" charset="0"/>
              </a:rPr>
              <a:t>The cleaning robots live inside a mock home located at the Toyota Research Institute in Los Altos, California. The institute’s researchers are testing a range of robot technologies designed to help finally realize the dream of a home robot</a:t>
            </a:r>
            <a:r>
              <a:rPr lang="en-US" altLang="ko-KR" sz="1400" dirty="0" smtClean="0">
                <a:solidFill>
                  <a:schemeClr val="tx1">
                    <a:lumMod val="75000"/>
                    <a:lumOff val="25000"/>
                  </a:schemeClr>
                </a:solidFill>
                <a:latin typeface="Barlow" panose="00000500000000000000" pitchFamily="2" charset="0"/>
                <a:cs typeface="Arial" pitchFamily="34" charset="0"/>
              </a:rPr>
              <a:t>.</a:t>
            </a:r>
          </a:p>
          <a:p>
            <a:endParaRPr lang="en-US" altLang="ko-KR" sz="1400" dirty="0">
              <a:solidFill>
                <a:schemeClr val="tx1">
                  <a:lumMod val="75000"/>
                  <a:lumOff val="25000"/>
                </a:schemeClr>
              </a:solidFill>
              <a:latin typeface="Barlow" panose="00000500000000000000" pitchFamily="2" charset="0"/>
              <a:cs typeface="Arial" pitchFamily="34" charset="0"/>
            </a:endParaRPr>
          </a:p>
          <a:p>
            <a:endParaRPr lang="en-US" altLang="ko-KR" sz="1400" dirty="0" smtClean="0">
              <a:solidFill>
                <a:schemeClr val="tx1">
                  <a:lumMod val="75000"/>
                  <a:lumOff val="25000"/>
                </a:schemeClr>
              </a:solidFill>
              <a:latin typeface="Barlow" panose="00000500000000000000" pitchFamily="2" charset="0"/>
              <a:cs typeface="Arial" pitchFamily="34" charset="0"/>
            </a:endParaRPr>
          </a:p>
          <a:p>
            <a:r>
              <a:rPr lang="en-US" altLang="ko-KR" sz="1400" dirty="0" smtClean="0">
                <a:solidFill>
                  <a:schemeClr val="tx1">
                    <a:lumMod val="75000"/>
                    <a:lumOff val="25000"/>
                  </a:schemeClr>
                </a:solidFill>
                <a:latin typeface="Barlow" panose="00000500000000000000" pitchFamily="2" charset="0"/>
                <a:cs typeface="Arial" pitchFamily="34" charset="0"/>
              </a:rPr>
              <a:t>Home</a:t>
            </a:r>
            <a:r>
              <a:rPr lang="en-US" altLang="ko-KR" sz="1400" dirty="0">
                <a:solidFill>
                  <a:schemeClr val="tx1">
                    <a:lumMod val="75000"/>
                    <a:lumOff val="25000"/>
                  </a:schemeClr>
                </a:solidFill>
                <a:latin typeface="Barlow" panose="00000500000000000000" pitchFamily="2" charset="0"/>
                <a:cs typeface="Arial" pitchFamily="34" charset="0"/>
              </a:rPr>
              <a:t>, a robot suspended from the ceiling slowly expands arms holding a sponge, before carefully wiping a kitchen surface clean. Nearby, another robot gently cleans a flat-screen television, causing it to wobble slightly.</a:t>
            </a:r>
          </a:p>
          <a:p>
            <a:endParaRPr lang="en-US" altLang="ko-KR" sz="1400" dirty="0">
              <a:solidFill>
                <a:schemeClr val="tx1">
                  <a:lumMod val="75000"/>
                  <a:lumOff val="25000"/>
                </a:schemeClr>
              </a:solidFill>
              <a:latin typeface="Barlow" panose="00000500000000000000" pitchFamily="2" charset="0"/>
              <a:cs typeface="Arial" pitchFamily="34" charset="0"/>
            </a:endParaRPr>
          </a:p>
        </p:txBody>
      </p:sp>
      <p:pic>
        <p:nvPicPr>
          <p:cNvPr id="2" name="Picture 1"/>
          <p:cNvPicPr>
            <a:picLocks noChangeAspect="1"/>
          </p:cNvPicPr>
          <p:nvPr/>
        </p:nvPicPr>
        <p:blipFill rotWithShape="1">
          <a:blip r:embed="rId3"/>
          <a:srcRect t="7781" r="3502" b="22248"/>
          <a:stretch/>
        </p:blipFill>
        <p:spPr>
          <a:xfrm>
            <a:off x="165734" y="1249681"/>
            <a:ext cx="8846186" cy="751840"/>
          </a:xfrm>
          <a:prstGeom prst="rect">
            <a:avLst/>
          </a:prstGeom>
        </p:spPr>
      </p:pic>
      <p:pic>
        <p:nvPicPr>
          <p:cNvPr id="4" name="Picture 3"/>
          <p:cNvPicPr>
            <a:picLocks noChangeAspect="1"/>
          </p:cNvPicPr>
          <p:nvPr/>
        </p:nvPicPr>
        <p:blipFill>
          <a:blip r:embed="rId4"/>
          <a:stretch>
            <a:fillRect/>
          </a:stretch>
        </p:blipFill>
        <p:spPr>
          <a:xfrm>
            <a:off x="5353934" y="2265681"/>
            <a:ext cx="3567310" cy="2378206"/>
          </a:xfrm>
          <a:prstGeom prst="rect">
            <a:avLst/>
          </a:prstGeom>
        </p:spPr>
      </p:pic>
    </p:spTree>
    <p:extLst>
      <p:ext uri="{BB962C8B-B14F-4D97-AF65-F5344CB8AC3E}">
        <p14:creationId xmlns:p14="http://schemas.microsoft.com/office/powerpoint/2010/main" val="1784256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51"/>
          <p:cNvSpPr txBox="1">
            <a:spLocks noGrp="1"/>
          </p:cNvSpPr>
          <p:nvPr>
            <p:ph type="subTitle" idx="1"/>
          </p:nvPr>
        </p:nvSpPr>
        <p:spPr>
          <a:xfrm>
            <a:off x="672350" y="1401150"/>
            <a:ext cx="3556800" cy="16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Barlow" panose="00000500000000000000" pitchFamily="2" charset="0"/>
              </a:rPr>
              <a:t>Do you have any questions?</a:t>
            </a:r>
            <a:endParaRPr dirty="0">
              <a:latin typeface="Barlow" panose="00000500000000000000" pitchFamily="2" charset="0"/>
            </a:endParaRPr>
          </a:p>
          <a:p>
            <a:pPr marL="0" lvl="0" indent="0" algn="l" rtl="0">
              <a:spcBef>
                <a:spcPts val="0"/>
              </a:spcBef>
              <a:spcAft>
                <a:spcPts val="0"/>
              </a:spcAft>
              <a:buClr>
                <a:schemeClr val="dk1"/>
              </a:buClr>
              <a:buSzPts val="1100"/>
              <a:buFont typeface="Arial"/>
              <a:buNone/>
            </a:pPr>
            <a:r>
              <a:rPr lang="en" dirty="0" smtClean="0">
                <a:latin typeface="Barlow" panose="00000500000000000000" pitchFamily="2" charset="0"/>
                <a:hlinkClick r:id="rId3"/>
              </a:rPr>
              <a:t>sanjay@pantechmail.com</a:t>
            </a:r>
            <a:endParaRPr lang="en" dirty="0" smtClean="0">
              <a:latin typeface="Barlow" panose="00000500000000000000" pitchFamily="2" charset="0"/>
            </a:endParaRPr>
          </a:p>
          <a:p>
            <a:pPr marL="0" lvl="0" indent="0" algn="l" rtl="0">
              <a:spcBef>
                <a:spcPts val="0"/>
              </a:spcBef>
              <a:spcAft>
                <a:spcPts val="0"/>
              </a:spcAft>
              <a:buClr>
                <a:schemeClr val="dk1"/>
              </a:buClr>
              <a:buSzPts val="1100"/>
              <a:buFont typeface="Arial"/>
              <a:buNone/>
            </a:pPr>
            <a:endParaRPr lang="en" dirty="0" smtClean="0">
              <a:latin typeface="Barlow" panose="00000500000000000000" pitchFamily="2" charset="0"/>
            </a:endParaRPr>
          </a:p>
          <a:p>
            <a:pPr marL="0" lvl="0" indent="0" algn="l" rtl="0">
              <a:spcBef>
                <a:spcPts val="0"/>
              </a:spcBef>
              <a:spcAft>
                <a:spcPts val="0"/>
              </a:spcAft>
              <a:buClr>
                <a:schemeClr val="dk1"/>
              </a:buClr>
              <a:buSzPts val="1100"/>
              <a:buFont typeface="Arial"/>
              <a:buNone/>
            </a:pPr>
            <a:r>
              <a:rPr lang="en-IN" dirty="0" smtClean="0">
                <a:latin typeface="Barlow" panose="00000500000000000000" pitchFamily="2" charset="0"/>
              </a:rPr>
              <a:t>www.pantechsolutions.net</a:t>
            </a:r>
            <a:endParaRPr dirty="0">
              <a:latin typeface="Barlow" panose="00000500000000000000" pitchFamily="2" charset="0"/>
            </a:endParaRPr>
          </a:p>
          <a:p>
            <a:pPr marL="0" lvl="0" indent="0" algn="l" rtl="0">
              <a:spcBef>
                <a:spcPts val="0"/>
              </a:spcBef>
              <a:spcAft>
                <a:spcPts val="0"/>
              </a:spcAft>
              <a:buNone/>
            </a:pPr>
            <a:endParaRPr dirty="0">
              <a:latin typeface="Barlow" panose="00000500000000000000" pitchFamily="2" charset="0"/>
            </a:endParaRPr>
          </a:p>
        </p:txBody>
      </p:sp>
      <p:sp>
        <p:nvSpPr>
          <p:cNvPr id="897" name="Google Shape;897;p5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quada One" panose="02000000000000000000" pitchFamily="2" charset="0"/>
              </a:rPr>
              <a:t>Thanks!</a:t>
            </a:r>
            <a:endParaRPr dirty="0">
              <a:latin typeface="Squada One" panose="02000000000000000000" pitchFamily="2" charset="0"/>
            </a:endParaRPr>
          </a:p>
        </p:txBody>
      </p:sp>
      <p:sp>
        <p:nvSpPr>
          <p:cNvPr id="898" name="Google Shape;898;p51"/>
          <p:cNvSpPr/>
          <p:nvPr/>
        </p:nvSpPr>
        <p:spPr>
          <a:xfrm>
            <a:off x="6827250" y="183420"/>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p:cNvSpPr/>
          <p:nvPr/>
        </p:nvSpPr>
        <p:spPr>
          <a:xfrm>
            <a:off x="7427316" y="183420"/>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a:off x="8027382" y="183420"/>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a:off x="6989626" y="302705"/>
            <a:ext cx="161005" cy="387906"/>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 name="Google Shape;902;p51"/>
          <p:cNvGrpSpPr/>
          <p:nvPr/>
        </p:nvGrpSpPr>
        <p:grpSpPr>
          <a:xfrm>
            <a:off x="7547880" y="297186"/>
            <a:ext cx="258143" cy="258148"/>
            <a:chOff x="935197" y="1793977"/>
            <a:chExt cx="256451" cy="256430"/>
          </a:xfrm>
        </p:grpSpPr>
        <p:sp>
          <p:nvSpPr>
            <p:cNvPr id="903" name="Google Shape;903;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51"/>
          <p:cNvSpPr/>
          <p:nvPr/>
        </p:nvSpPr>
        <p:spPr>
          <a:xfrm>
            <a:off x="8139057" y="317530"/>
            <a:ext cx="291610" cy="23783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215;p59"/>
          <p:cNvPicPr preferRelativeResize="0"/>
          <p:nvPr/>
        </p:nvPicPr>
        <p:blipFill>
          <a:blip r:embed="rId4">
            <a:alphaModFix/>
          </a:blip>
          <a:stretch>
            <a:fillRect/>
          </a:stretch>
        </p:blipFill>
        <p:spPr>
          <a:xfrm>
            <a:off x="0" y="484929"/>
            <a:ext cx="9144000" cy="4658572"/>
          </a:xfrm>
          <a:prstGeom prst="rect">
            <a:avLst/>
          </a:prstGeom>
          <a:noFill/>
          <a:ln>
            <a:noFill/>
          </a:ln>
        </p:spPr>
      </p:pic>
      <p:sp>
        <p:nvSpPr>
          <p:cNvPr id="14" name="Google Shape;750;p44"/>
          <p:cNvSpPr txBox="1">
            <a:spLocks/>
          </p:cNvSpPr>
          <p:nvPr/>
        </p:nvSpPr>
        <p:spPr>
          <a:xfrm>
            <a:off x="5735248" y="900123"/>
            <a:ext cx="3134185" cy="6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17C78"/>
              </a:buClr>
              <a:buSzPts val="4800"/>
              <a:buFont typeface="Fira Sans Condensed ExtraBold"/>
              <a:buNone/>
              <a:defRPr sz="4800" b="0" i="0" u="none" strike="noStrike" cap="none">
                <a:solidFill>
                  <a:srgbClr val="E17C78"/>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2pPr>
            <a:lvl3pPr marR="0" lvl="2"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3pPr>
            <a:lvl4pPr marR="0" lvl="3"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4pPr>
            <a:lvl5pPr marR="0" lvl="4"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5pPr>
            <a:lvl6pPr marR="0" lvl="5"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6pPr>
            <a:lvl7pPr marR="0" lvl="6"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7pPr>
            <a:lvl8pPr marR="0" lvl="7"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8pPr>
            <a:lvl9pPr marR="0" lvl="8"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9pPr>
          </a:lstStyle>
          <a:p>
            <a:pPr algn="ctr"/>
            <a:r>
              <a:rPr lang="en-IN" sz="3200" dirty="0" smtClean="0">
                <a:latin typeface="Squada One" panose="02000000000000000000" charset="0"/>
              </a:rPr>
              <a:t>Tomorrow session</a:t>
            </a:r>
            <a:endParaRPr lang="en-IN" sz="3200" dirty="0">
              <a:latin typeface="Squada One" panose="02000000000000000000" charset="0"/>
            </a:endParaRPr>
          </a:p>
        </p:txBody>
      </p:sp>
      <p:sp>
        <p:nvSpPr>
          <p:cNvPr id="15" name="Google Shape;751;p44"/>
          <p:cNvSpPr txBox="1">
            <a:spLocks/>
          </p:cNvSpPr>
          <p:nvPr/>
        </p:nvSpPr>
        <p:spPr>
          <a:xfrm>
            <a:off x="5980353" y="1522725"/>
            <a:ext cx="2893925" cy="4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3pPr>
            <a:lvl4pPr marL="1828800" marR="0" lvl="3"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4pPr>
            <a:lvl5pPr marL="2286000" marR="0" lvl="4"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5pPr>
            <a:lvl6pPr marL="2743200" marR="0" lvl="5"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6pPr>
            <a:lvl7pPr marL="3200400" marR="0" lvl="6"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7pPr>
            <a:lvl8pPr marL="3657600" marR="0" lvl="7"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8pPr>
            <a:lvl9pPr marL="4114800" marR="0" lvl="8"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9pPr>
          </a:lstStyle>
          <a:p>
            <a:pPr marL="0" indent="0" algn="ctr">
              <a:spcAft>
                <a:spcPts val="1600"/>
              </a:spcAft>
            </a:pPr>
            <a:r>
              <a:rPr lang="en-IN" sz="1400" dirty="0" smtClean="0">
                <a:latin typeface="Squada One" panose="02000000000000000000" pitchFamily="2" charset="0"/>
              </a:rPr>
              <a:t>Face Emotion using </a:t>
            </a:r>
            <a:r>
              <a:rPr lang="en-IN" sz="1400" dirty="0" err="1" smtClean="0">
                <a:latin typeface="Squada One" panose="02000000000000000000" pitchFamily="2" charset="0"/>
              </a:rPr>
              <a:t>OpenCV</a:t>
            </a:r>
            <a:endParaRPr lang="en-IN" sz="1400" dirty="0" smtClean="0">
              <a:latin typeface="Squada One" panose="02000000000000000000"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Squada One" panose="02000000000000000000" charset="0"/>
              </a:rPr>
              <a:t>Day-6 Agenda</a:t>
            </a:r>
            <a:r>
              <a:rPr lang="en" dirty="0" smtClean="0">
                <a:solidFill>
                  <a:schemeClr val="dk1"/>
                </a:solidFill>
                <a:latin typeface="Squada One" panose="02000000000000000000" charset="0"/>
              </a:rPr>
              <a:t>.</a:t>
            </a:r>
            <a:endParaRPr dirty="0">
              <a:solidFill>
                <a:schemeClr val="dk1"/>
              </a:solidFill>
              <a:latin typeface="Squada One" panose="02000000000000000000" charset="0"/>
            </a:endParaRPr>
          </a:p>
        </p:txBody>
      </p:sp>
      <p:sp>
        <p:nvSpPr>
          <p:cNvPr id="298" name="Google Shape;298;p29"/>
          <p:cNvSpPr txBox="1">
            <a:spLocks noGrp="1"/>
          </p:cNvSpPr>
          <p:nvPr>
            <p:ph type="title" idx="2"/>
          </p:nvPr>
        </p:nvSpPr>
        <p:spPr>
          <a:xfrm>
            <a:off x="612551" y="2289298"/>
            <a:ext cx="2752491"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Squada One" panose="02000000000000000000" charset="0"/>
              </a:rPr>
              <a:t>Face recognition</a:t>
            </a:r>
            <a:endParaRPr dirty="0">
              <a:latin typeface="Squada One" panose="02000000000000000000" charset="0"/>
            </a:endParaRPr>
          </a:p>
        </p:txBody>
      </p:sp>
      <p:sp>
        <p:nvSpPr>
          <p:cNvPr id="299" name="Google Shape;299;p29"/>
          <p:cNvSpPr txBox="1">
            <a:spLocks noGrp="1"/>
          </p:cNvSpPr>
          <p:nvPr>
            <p:ph type="subTitle" idx="1"/>
          </p:nvPr>
        </p:nvSpPr>
        <p:spPr>
          <a:xfrm>
            <a:off x="481117" y="2809997"/>
            <a:ext cx="301535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latin typeface="Barlow" panose="00000500000000000000" charset="0"/>
              </a:rPr>
              <a:t>Face recognition &amp; its application</a:t>
            </a:r>
            <a:endParaRPr dirty="0">
              <a:latin typeface="Barlow" panose="00000500000000000000" charset="0"/>
            </a:endParaRPr>
          </a:p>
        </p:txBody>
      </p:sp>
      <p:sp>
        <p:nvSpPr>
          <p:cNvPr id="302" name="Google Shape;302;p29"/>
          <p:cNvSpPr txBox="1">
            <a:spLocks noGrp="1"/>
          </p:cNvSpPr>
          <p:nvPr>
            <p:ph type="title" idx="5"/>
          </p:nvPr>
        </p:nvSpPr>
        <p:spPr>
          <a:xfrm>
            <a:off x="5311397" y="2294379"/>
            <a:ext cx="2888388"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Squada One" panose="02000000000000000000" pitchFamily="2" charset="0"/>
              </a:rPr>
              <a:t>Face recognition</a:t>
            </a:r>
            <a:endParaRPr dirty="0">
              <a:latin typeface="Squada One" panose="02000000000000000000" pitchFamily="2" charset="0"/>
            </a:endParaRPr>
          </a:p>
        </p:txBody>
      </p:sp>
      <p:sp>
        <p:nvSpPr>
          <p:cNvPr id="303" name="Google Shape;303;p29"/>
          <p:cNvSpPr txBox="1">
            <a:spLocks noGrp="1"/>
          </p:cNvSpPr>
          <p:nvPr>
            <p:ph type="subTitle" idx="6"/>
          </p:nvPr>
        </p:nvSpPr>
        <p:spPr>
          <a:xfrm>
            <a:off x="5784941" y="2769516"/>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smtClean="0">
                <a:latin typeface="Barlow" panose="00000500000000000000" pitchFamily="2" charset="0"/>
              </a:rPr>
              <a:t>Creating dataset &amp; Face recognition</a:t>
            </a:r>
            <a:endParaRPr dirty="0">
              <a:latin typeface="Barlow" panose="00000500000000000000" pitchFamily="2" charset="0"/>
            </a:endParaRPr>
          </a:p>
          <a:p>
            <a:pPr marL="0" lvl="0" indent="0" algn="ctr" rtl="0">
              <a:spcBef>
                <a:spcPts val="0"/>
              </a:spcBef>
              <a:spcAft>
                <a:spcPts val="0"/>
              </a:spcAft>
              <a:buNone/>
            </a:pPr>
            <a:endParaRPr dirty="0"/>
          </a:p>
        </p:txBody>
      </p:sp>
      <p:sp>
        <p:nvSpPr>
          <p:cNvPr id="304" name="Google Shape;304;p29"/>
          <p:cNvSpPr txBox="1">
            <a:spLocks noGrp="1"/>
          </p:cNvSpPr>
          <p:nvPr>
            <p:ph type="title" idx="7"/>
          </p:nvPr>
        </p:nvSpPr>
        <p:spPr>
          <a:xfrm>
            <a:off x="3101273" y="2289298"/>
            <a:ext cx="2833553"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Squada One" panose="02000000000000000000" pitchFamily="2" charset="0"/>
              </a:rPr>
              <a:t>Overview on Recognizers</a:t>
            </a:r>
            <a:endParaRPr dirty="0">
              <a:latin typeface="Squada One" panose="02000000000000000000" pitchFamily="2" charset="0"/>
            </a:endParaRPr>
          </a:p>
        </p:txBody>
      </p:sp>
      <p:sp>
        <p:nvSpPr>
          <p:cNvPr id="305" name="Google Shape;305;p29"/>
          <p:cNvSpPr txBox="1">
            <a:spLocks noGrp="1"/>
          </p:cNvSpPr>
          <p:nvPr>
            <p:ph type="subTitle" idx="8"/>
          </p:nvPr>
        </p:nvSpPr>
        <p:spPr>
          <a:xfrm>
            <a:off x="3274494" y="2769516"/>
            <a:ext cx="2487109" cy="572700"/>
          </a:xfrm>
          <a:prstGeom prst="rect">
            <a:avLst/>
          </a:prstGeom>
        </p:spPr>
        <p:txBody>
          <a:bodyPr spcFirstLastPara="1" wrap="square" lIns="91425" tIns="91425" rIns="91425" bIns="91425" anchor="t" anchorCtr="0">
            <a:noAutofit/>
          </a:bodyPr>
          <a:lstStyle/>
          <a:p>
            <a:pPr marL="0" lvl="0" indent="0"/>
            <a:r>
              <a:rPr lang="en-IN" dirty="0" err="1" smtClean="0"/>
              <a:t>LBPHFaceRecognizer</a:t>
            </a:r>
            <a:r>
              <a:rPr lang="en-IN" dirty="0" smtClean="0"/>
              <a:t> &amp; </a:t>
            </a:r>
            <a:r>
              <a:rPr lang="en-IN" dirty="0" err="1"/>
              <a:t>FisherFaceRecognizer</a:t>
            </a:r>
            <a:endParaRPr dirty="0"/>
          </a:p>
        </p:txBody>
      </p:sp>
      <p:sp>
        <p:nvSpPr>
          <p:cNvPr id="308" name="Google Shape;308;p29"/>
          <p:cNvSpPr txBox="1">
            <a:spLocks noGrp="1"/>
          </p:cNvSpPr>
          <p:nvPr>
            <p:ph type="title" idx="14"/>
          </p:nvPr>
        </p:nvSpPr>
        <p:spPr>
          <a:xfrm>
            <a:off x="1073087" y="1642460"/>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r>
              <a:rPr lang="en" dirty="0">
                <a:solidFill>
                  <a:srgbClr val="E17C78"/>
                </a:solidFill>
              </a:rPr>
              <a:t>.</a:t>
            </a:r>
            <a:endParaRPr dirty="0">
              <a:solidFill>
                <a:srgbClr val="E17C78"/>
              </a:solidFill>
            </a:endParaRPr>
          </a:p>
        </p:txBody>
      </p:sp>
      <p:sp>
        <p:nvSpPr>
          <p:cNvPr id="310" name="Google Shape;310;p29"/>
          <p:cNvSpPr txBox="1">
            <a:spLocks noGrp="1"/>
          </p:cNvSpPr>
          <p:nvPr>
            <p:ph type="title" idx="16"/>
          </p:nvPr>
        </p:nvSpPr>
        <p:spPr>
          <a:xfrm>
            <a:off x="3617750" y="1642460"/>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r>
              <a:rPr lang="en" dirty="0" smtClean="0">
                <a:solidFill>
                  <a:srgbClr val="E17C78"/>
                </a:solidFill>
              </a:rPr>
              <a:t>.</a:t>
            </a:r>
            <a:endParaRPr dirty="0">
              <a:solidFill>
                <a:srgbClr val="E17C78"/>
              </a:solidFill>
            </a:endParaRPr>
          </a:p>
        </p:txBody>
      </p:sp>
      <p:sp>
        <p:nvSpPr>
          <p:cNvPr id="311" name="Google Shape;311;p29"/>
          <p:cNvSpPr txBox="1">
            <a:spLocks noGrp="1"/>
          </p:cNvSpPr>
          <p:nvPr>
            <p:ph type="title" idx="17"/>
          </p:nvPr>
        </p:nvSpPr>
        <p:spPr>
          <a:xfrm>
            <a:off x="5855291" y="1619532"/>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r>
              <a:rPr lang="en" dirty="0" smtClean="0">
                <a:solidFill>
                  <a:srgbClr val="E17C78"/>
                </a:solidFill>
              </a:rPr>
              <a:t>.</a:t>
            </a:r>
            <a:endParaRPr dirty="0">
              <a:solidFill>
                <a:srgbClr val="E17C7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500"/>
                                        <p:tgtEl>
                                          <p:spTgt spid="30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5">
                                            <p:txEl>
                                              <p:pRg st="0" end="0"/>
                                            </p:txEl>
                                          </p:spTgt>
                                        </p:tgtEl>
                                        <p:attrNameLst>
                                          <p:attrName>style.visibility</p:attrName>
                                        </p:attrNameLst>
                                      </p:cBhvr>
                                      <p:to>
                                        <p:strVal val="visible"/>
                                      </p:to>
                                    </p:set>
                                    <p:animEffect transition="in" filter="fade">
                                      <p:cBhvr>
                                        <p:cTn id="13" dur="500"/>
                                        <p:tgtEl>
                                          <p:spTgt spid="30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500"/>
                                        <p:tgtEl>
                                          <p:spTgt spid="3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2"/>
                                        </p:tgtEl>
                                        <p:attrNameLst>
                                          <p:attrName>style.visibility</p:attrName>
                                        </p:attrNameLst>
                                      </p:cBhvr>
                                      <p:to>
                                        <p:strVal val="visible"/>
                                      </p:to>
                                    </p:set>
                                    <p:animEffect transition="in" filter="fade">
                                      <p:cBhvr>
                                        <p:cTn id="21" dur="500"/>
                                        <p:tgtEl>
                                          <p:spTgt spid="30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3">
                                            <p:txEl>
                                              <p:pRg st="0" end="0"/>
                                            </p:txEl>
                                          </p:spTgt>
                                        </p:tgtEl>
                                        <p:attrNameLst>
                                          <p:attrName>style.visibility</p:attrName>
                                        </p:attrNameLst>
                                      </p:cBhvr>
                                      <p:to>
                                        <p:strVal val="visible"/>
                                      </p:to>
                                    </p:set>
                                    <p:animEffect transition="in" filter="fade">
                                      <p:cBhvr>
                                        <p:cTn id="24" dur="500"/>
                                        <p:tgtEl>
                                          <p:spTgt spid="3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3" grpId="0" build="p"/>
      <p:bldP spid="304" grpId="0"/>
      <p:bldP spid="305" grpId="0" build="p"/>
      <p:bldP spid="310" grpId="0"/>
      <p:bldP spid="3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4"/>
          <p:cNvSpPr txBox="1">
            <a:spLocks noGrp="1"/>
          </p:cNvSpPr>
          <p:nvPr>
            <p:ph type="title"/>
          </p:nvPr>
        </p:nvSpPr>
        <p:spPr>
          <a:xfrm>
            <a:off x="2067227" y="930208"/>
            <a:ext cx="5233066" cy="1007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smtClean="0">
                <a:latin typeface="Squada One" panose="02000000000000000000" charset="0"/>
              </a:rPr>
              <a:t>Installing Libraries</a:t>
            </a:r>
            <a:endParaRPr sz="5400" dirty="0">
              <a:latin typeface="Squada One" panose="02000000000000000000" charset="0"/>
            </a:endParaRPr>
          </a:p>
        </p:txBody>
      </p:sp>
      <p:grpSp>
        <p:nvGrpSpPr>
          <p:cNvPr id="8" name="Google Shape;1190;p59"/>
          <p:cNvGrpSpPr/>
          <p:nvPr/>
        </p:nvGrpSpPr>
        <p:grpSpPr>
          <a:xfrm>
            <a:off x="524577" y="587304"/>
            <a:ext cx="342434" cy="342905"/>
            <a:chOff x="4910812" y="1677610"/>
            <a:chExt cx="342434" cy="342905"/>
          </a:xfrm>
        </p:grpSpPr>
        <p:sp>
          <p:nvSpPr>
            <p:cNvPr id="9" name="Google Shape;1191;p59"/>
            <p:cNvSpPr/>
            <p:nvPr/>
          </p:nvSpPr>
          <p:spPr>
            <a:xfrm>
              <a:off x="4910812" y="1677610"/>
              <a:ext cx="342434" cy="342905"/>
            </a:xfrm>
            <a:custGeom>
              <a:avLst/>
              <a:gdLst/>
              <a:ahLst/>
              <a:cxnLst/>
              <a:rect l="l" t="t" r="r" b="b"/>
              <a:pathLst>
                <a:path w="2867" h="2871" extrusionOk="0">
                  <a:moveTo>
                    <a:pt x="1436" y="0"/>
                  </a:moveTo>
                  <a:cubicBezTo>
                    <a:pt x="642" y="0"/>
                    <a:pt x="1" y="646"/>
                    <a:pt x="1" y="1436"/>
                  </a:cubicBezTo>
                  <a:cubicBezTo>
                    <a:pt x="1" y="2225"/>
                    <a:pt x="642" y="2871"/>
                    <a:pt x="1436" y="2871"/>
                  </a:cubicBezTo>
                  <a:cubicBezTo>
                    <a:pt x="2226" y="2871"/>
                    <a:pt x="2867" y="2225"/>
                    <a:pt x="2867" y="1436"/>
                  </a:cubicBezTo>
                  <a:cubicBezTo>
                    <a:pt x="2867" y="646"/>
                    <a:pt x="2226" y="0"/>
                    <a:pt x="1436" y="0"/>
                  </a:cubicBezTo>
                  <a:close/>
                </a:path>
              </a:pathLst>
            </a:custGeom>
            <a:gradFill>
              <a:gsLst>
                <a:gs pos="0">
                  <a:srgbClr val="FF0098"/>
                </a:gs>
                <a:gs pos="100000">
                  <a:srgbClr val="2D0066"/>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10" name="Google Shape;1192;p59"/>
            <p:cNvSpPr/>
            <p:nvPr/>
          </p:nvSpPr>
          <p:spPr>
            <a:xfrm>
              <a:off x="4910812" y="1822128"/>
              <a:ext cx="342434" cy="198386"/>
            </a:xfrm>
            <a:custGeom>
              <a:avLst/>
              <a:gdLst/>
              <a:ahLst/>
              <a:cxnLst/>
              <a:rect l="l" t="t" r="r" b="b"/>
              <a:pathLst>
                <a:path w="2867" h="1661" extrusionOk="0">
                  <a:moveTo>
                    <a:pt x="19" y="0"/>
                  </a:moveTo>
                  <a:cubicBezTo>
                    <a:pt x="5" y="73"/>
                    <a:pt x="1" y="149"/>
                    <a:pt x="1" y="226"/>
                  </a:cubicBezTo>
                  <a:cubicBezTo>
                    <a:pt x="1" y="1015"/>
                    <a:pt x="642" y="1661"/>
                    <a:pt x="1436" y="1661"/>
                  </a:cubicBezTo>
                  <a:cubicBezTo>
                    <a:pt x="2226" y="1661"/>
                    <a:pt x="2867" y="1015"/>
                    <a:pt x="2867" y="226"/>
                  </a:cubicBezTo>
                  <a:cubicBezTo>
                    <a:pt x="2867" y="149"/>
                    <a:pt x="2862" y="73"/>
                    <a:pt x="2848" y="0"/>
                  </a:cubicBezTo>
                  <a:cubicBezTo>
                    <a:pt x="2740" y="686"/>
                    <a:pt x="2150" y="1210"/>
                    <a:pt x="1436" y="1210"/>
                  </a:cubicBezTo>
                  <a:cubicBezTo>
                    <a:pt x="719" y="1210"/>
                    <a:pt x="128" y="686"/>
                    <a:pt x="19" y="0"/>
                  </a:cubicBezTo>
                  <a:close/>
                </a:path>
              </a:pathLst>
            </a:custGeom>
            <a:gradFill>
              <a:gsLst>
                <a:gs pos="0">
                  <a:srgbClr val="F42579"/>
                </a:gs>
                <a:gs pos="67000">
                  <a:srgbClr val="2D0066"/>
                </a:gs>
                <a:gs pos="100000">
                  <a:srgbClr val="2D0066"/>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11" name="Google Shape;1193;p59"/>
            <p:cNvSpPr/>
            <p:nvPr/>
          </p:nvSpPr>
          <p:spPr>
            <a:xfrm>
              <a:off x="4994897" y="1762171"/>
              <a:ext cx="174263" cy="173782"/>
            </a:xfrm>
            <a:custGeom>
              <a:avLst/>
              <a:gdLst/>
              <a:ahLst/>
              <a:cxnLst/>
              <a:rect l="l" t="t" r="r" b="b"/>
              <a:pathLst>
                <a:path w="1459" h="1455" extrusionOk="0">
                  <a:moveTo>
                    <a:pt x="1021" y="439"/>
                  </a:moveTo>
                  <a:lnTo>
                    <a:pt x="1021" y="1017"/>
                  </a:lnTo>
                  <a:lnTo>
                    <a:pt x="444" y="1017"/>
                  </a:lnTo>
                  <a:lnTo>
                    <a:pt x="444" y="439"/>
                  </a:lnTo>
                  <a:close/>
                  <a:moveTo>
                    <a:pt x="222" y="1"/>
                  </a:moveTo>
                  <a:cubicBezTo>
                    <a:pt x="101" y="1"/>
                    <a:pt x="1" y="100"/>
                    <a:pt x="1" y="217"/>
                  </a:cubicBezTo>
                  <a:lnTo>
                    <a:pt x="1" y="1238"/>
                  </a:lnTo>
                  <a:cubicBezTo>
                    <a:pt x="1" y="1355"/>
                    <a:pt x="101" y="1454"/>
                    <a:pt x="222" y="1454"/>
                  </a:cubicBezTo>
                  <a:lnTo>
                    <a:pt x="1238" y="1454"/>
                  </a:lnTo>
                  <a:cubicBezTo>
                    <a:pt x="1359" y="1454"/>
                    <a:pt x="1459" y="1355"/>
                    <a:pt x="1459" y="1238"/>
                  </a:cubicBezTo>
                  <a:lnTo>
                    <a:pt x="1459" y="217"/>
                  </a:lnTo>
                  <a:cubicBezTo>
                    <a:pt x="1459" y="100"/>
                    <a:pt x="1359" y="1"/>
                    <a:pt x="12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grpSp>
      <p:grpSp>
        <p:nvGrpSpPr>
          <p:cNvPr id="21" name="Google Shape;1194;p59"/>
          <p:cNvGrpSpPr/>
          <p:nvPr/>
        </p:nvGrpSpPr>
        <p:grpSpPr>
          <a:xfrm>
            <a:off x="8328993" y="653070"/>
            <a:ext cx="343032" cy="342905"/>
            <a:chOff x="6749518" y="1677735"/>
            <a:chExt cx="343032" cy="342905"/>
          </a:xfrm>
        </p:grpSpPr>
        <p:sp>
          <p:nvSpPr>
            <p:cNvPr id="22" name="Google Shape;1195;p59"/>
            <p:cNvSpPr/>
            <p:nvPr/>
          </p:nvSpPr>
          <p:spPr>
            <a:xfrm>
              <a:off x="6749518" y="1677735"/>
              <a:ext cx="343032" cy="342905"/>
            </a:xfrm>
            <a:custGeom>
              <a:avLst/>
              <a:gdLst/>
              <a:ahLst/>
              <a:cxnLst/>
              <a:rect l="l" t="t" r="r" b="b"/>
              <a:pathLst>
                <a:path w="2872" h="2871" extrusionOk="0">
                  <a:moveTo>
                    <a:pt x="1436" y="0"/>
                  </a:moveTo>
                  <a:cubicBezTo>
                    <a:pt x="642" y="0"/>
                    <a:pt x="1" y="646"/>
                    <a:pt x="1" y="1436"/>
                  </a:cubicBezTo>
                  <a:cubicBezTo>
                    <a:pt x="1" y="2225"/>
                    <a:pt x="642" y="2871"/>
                    <a:pt x="1436" y="2871"/>
                  </a:cubicBezTo>
                  <a:cubicBezTo>
                    <a:pt x="2226" y="2871"/>
                    <a:pt x="2871" y="2225"/>
                    <a:pt x="2871" y="1436"/>
                  </a:cubicBezTo>
                  <a:cubicBezTo>
                    <a:pt x="2871" y="646"/>
                    <a:pt x="2226" y="0"/>
                    <a:pt x="1436" y="0"/>
                  </a:cubicBezTo>
                  <a:close/>
                </a:path>
              </a:pathLst>
            </a:custGeom>
            <a:gradFill>
              <a:gsLst>
                <a:gs pos="0">
                  <a:srgbClr val="FF0098"/>
                </a:gs>
                <a:gs pos="100000">
                  <a:srgbClr val="2D0066"/>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3" name="Google Shape;1196;p59"/>
            <p:cNvSpPr/>
            <p:nvPr/>
          </p:nvSpPr>
          <p:spPr>
            <a:xfrm>
              <a:off x="6749518" y="1822253"/>
              <a:ext cx="343032" cy="198386"/>
            </a:xfrm>
            <a:custGeom>
              <a:avLst/>
              <a:gdLst/>
              <a:ahLst/>
              <a:cxnLst/>
              <a:rect l="l" t="t" r="r" b="b"/>
              <a:pathLst>
                <a:path w="2872" h="1661" extrusionOk="0">
                  <a:moveTo>
                    <a:pt x="19" y="0"/>
                  </a:moveTo>
                  <a:cubicBezTo>
                    <a:pt x="9" y="73"/>
                    <a:pt x="1" y="149"/>
                    <a:pt x="1" y="226"/>
                  </a:cubicBezTo>
                  <a:cubicBezTo>
                    <a:pt x="1" y="1015"/>
                    <a:pt x="642" y="1661"/>
                    <a:pt x="1436" y="1661"/>
                  </a:cubicBezTo>
                  <a:cubicBezTo>
                    <a:pt x="2226" y="1661"/>
                    <a:pt x="2871" y="1015"/>
                    <a:pt x="2871" y="226"/>
                  </a:cubicBezTo>
                  <a:cubicBezTo>
                    <a:pt x="2871" y="149"/>
                    <a:pt x="2862" y="73"/>
                    <a:pt x="2853" y="0"/>
                  </a:cubicBezTo>
                  <a:cubicBezTo>
                    <a:pt x="2744" y="686"/>
                    <a:pt x="2149" y="1210"/>
                    <a:pt x="1436" y="1210"/>
                  </a:cubicBezTo>
                  <a:cubicBezTo>
                    <a:pt x="718" y="1210"/>
                    <a:pt x="128" y="686"/>
                    <a:pt x="19" y="0"/>
                  </a:cubicBezTo>
                  <a:close/>
                </a:path>
              </a:pathLst>
            </a:custGeom>
            <a:gradFill>
              <a:gsLst>
                <a:gs pos="0">
                  <a:srgbClr val="F42579"/>
                </a:gs>
                <a:gs pos="67000">
                  <a:srgbClr val="2D0066"/>
                </a:gs>
                <a:gs pos="100000">
                  <a:srgbClr val="2D0066"/>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4" name="Google Shape;1197;p59"/>
            <p:cNvSpPr/>
            <p:nvPr/>
          </p:nvSpPr>
          <p:spPr>
            <a:xfrm>
              <a:off x="6827153" y="1755369"/>
              <a:ext cx="187760" cy="187636"/>
            </a:xfrm>
            <a:custGeom>
              <a:avLst/>
              <a:gdLst/>
              <a:ahLst/>
              <a:cxnLst/>
              <a:rect l="l" t="t" r="r" b="b"/>
              <a:pathLst>
                <a:path w="1572" h="1571" extrusionOk="0">
                  <a:moveTo>
                    <a:pt x="786" y="438"/>
                  </a:moveTo>
                  <a:cubicBezTo>
                    <a:pt x="976" y="438"/>
                    <a:pt x="1134" y="596"/>
                    <a:pt x="1134" y="786"/>
                  </a:cubicBezTo>
                  <a:cubicBezTo>
                    <a:pt x="1134" y="975"/>
                    <a:pt x="976" y="1133"/>
                    <a:pt x="786" y="1133"/>
                  </a:cubicBezTo>
                  <a:cubicBezTo>
                    <a:pt x="596" y="1133"/>
                    <a:pt x="438" y="975"/>
                    <a:pt x="438" y="786"/>
                  </a:cubicBezTo>
                  <a:cubicBezTo>
                    <a:pt x="438" y="596"/>
                    <a:pt x="596" y="438"/>
                    <a:pt x="786" y="438"/>
                  </a:cubicBezTo>
                  <a:close/>
                  <a:moveTo>
                    <a:pt x="786" y="0"/>
                  </a:moveTo>
                  <a:cubicBezTo>
                    <a:pt x="353" y="0"/>
                    <a:pt x="1" y="352"/>
                    <a:pt x="1" y="786"/>
                  </a:cubicBezTo>
                  <a:cubicBezTo>
                    <a:pt x="1" y="1219"/>
                    <a:pt x="353" y="1571"/>
                    <a:pt x="786" y="1571"/>
                  </a:cubicBezTo>
                  <a:cubicBezTo>
                    <a:pt x="1219" y="1571"/>
                    <a:pt x="1571" y="1219"/>
                    <a:pt x="1571" y="786"/>
                  </a:cubicBezTo>
                  <a:cubicBezTo>
                    <a:pt x="1571" y="352"/>
                    <a:pt x="1219" y="0"/>
                    <a:pt x="7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grpSp>
      <p:sp>
        <p:nvSpPr>
          <p:cNvPr id="25" name="Rectangle 24"/>
          <p:cNvSpPr/>
          <p:nvPr/>
        </p:nvSpPr>
        <p:spPr>
          <a:xfrm>
            <a:off x="2172495" y="2019847"/>
            <a:ext cx="5022529" cy="400110"/>
          </a:xfrm>
          <a:prstGeom prst="rect">
            <a:avLst/>
          </a:prstGeom>
        </p:spPr>
        <p:txBody>
          <a:bodyPr wrap="none">
            <a:spAutoFit/>
          </a:bodyPr>
          <a:lstStyle/>
          <a:p>
            <a:r>
              <a:rPr lang="en-US" altLang="ko-KR" sz="2000" dirty="0" err="1" smtClean="0">
                <a:solidFill>
                  <a:srgbClr val="002060"/>
                </a:solidFill>
                <a:latin typeface="Squada One" panose="02000000000000000000" charset="0"/>
              </a:rPr>
              <a:t>OpenCV-Contrib</a:t>
            </a:r>
            <a:r>
              <a:rPr lang="en-US" altLang="ko-KR" sz="2000" dirty="0" smtClean="0">
                <a:solidFill>
                  <a:srgbClr val="002060"/>
                </a:solidFill>
                <a:latin typeface="Squada One" panose="02000000000000000000" charset="0"/>
              </a:rPr>
              <a:t>: </a:t>
            </a:r>
            <a:r>
              <a:rPr lang="en-US" altLang="ko-KR" sz="2000" b="1" dirty="0" smtClean="0">
                <a:solidFill>
                  <a:schemeClr val="tx1">
                    <a:lumMod val="75000"/>
                    <a:lumOff val="25000"/>
                  </a:schemeClr>
                </a:solidFill>
                <a:latin typeface="Squada One" panose="02000000000000000000" pitchFamily="2" charset="0"/>
              </a:rPr>
              <a:t>pip install </a:t>
            </a:r>
            <a:r>
              <a:rPr lang="en-US" altLang="ko-KR" sz="2000" b="1" dirty="0" err="1" smtClean="0">
                <a:solidFill>
                  <a:schemeClr val="tx1">
                    <a:lumMod val="75000"/>
                    <a:lumOff val="25000"/>
                  </a:schemeClr>
                </a:solidFill>
                <a:latin typeface="Squada One" panose="02000000000000000000" pitchFamily="2" charset="0"/>
              </a:rPr>
              <a:t>opencv</a:t>
            </a:r>
            <a:r>
              <a:rPr lang="en-US" altLang="ko-KR" sz="2000" b="1" dirty="0" smtClean="0">
                <a:solidFill>
                  <a:schemeClr val="tx1">
                    <a:lumMod val="75000"/>
                    <a:lumOff val="25000"/>
                  </a:schemeClr>
                </a:solidFill>
                <a:latin typeface="Squada One" panose="02000000000000000000" pitchFamily="2" charset="0"/>
              </a:rPr>
              <a:t>-</a:t>
            </a:r>
            <a:r>
              <a:rPr lang="en-US" altLang="ko-KR" sz="2000" b="1" dirty="0" err="1" smtClean="0">
                <a:solidFill>
                  <a:schemeClr val="tx1">
                    <a:lumMod val="75000"/>
                    <a:lumOff val="25000"/>
                  </a:schemeClr>
                </a:solidFill>
                <a:latin typeface="Squada One" panose="02000000000000000000" pitchFamily="2" charset="0"/>
              </a:rPr>
              <a:t>contrib</a:t>
            </a:r>
            <a:r>
              <a:rPr lang="en-US" altLang="ko-KR" sz="2000" b="1" dirty="0" smtClean="0">
                <a:solidFill>
                  <a:schemeClr val="tx1">
                    <a:lumMod val="75000"/>
                    <a:lumOff val="25000"/>
                  </a:schemeClr>
                </a:solidFill>
                <a:latin typeface="Squada One" panose="02000000000000000000" pitchFamily="2" charset="0"/>
              </a:rPr>
              <a:t>-python</a:t>
            </a:r>
          </a:p>
        </p:txBody>
      </p:sp>
      <p:pic>
        <p:nvPicPr>
          <p:cNvPr id="3" name="Picture 2"/>
          <p:cNvPicPr>
            <a:picLocks noChangeAspect="1"/>
          </p:cNvPicPr>
          <p:nvPr/>
        </p:nvPicPr>
        <p:blipFill>
          <a:blip r:embed="rId3"/>
          <a:stretch>
            <a:fillRect/>
          </a:stretch>
        </p:blipFill>
        <p:spPr>
          <a:xfrm>
            <a:off x="782925" y="3010090"/>
            <a:ext cx="8048625" cy="1171575"/>
          </a:xfrm>
          <a:prstGeom prst="rect">
            <a:avLst/>
          </a:prstGeom>
        </p:spPr>
      </p:pic>
    </p:spTree>
    <p:extLst>
      <p:ext uri="{BB962C8B-B14F-4D97-AF65-F5344CB8AC3E}">
        <p14:creationId xmlns:p14="http://schemas.microsoft.com/office/powerpoint/2010/main" val="1398416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672349" y="1262658"/>
            <a:ext cx="6341099" cy="2550300"/>
          </a:xfrm>
          <a:prstGeom prst="rect">
            <a:avLst/>
          </a:prstGeom>
        </p:spPr>
        <p:txBody>
          <a:bodyPr spcFirstLastPara="1" wrap="square" lIns="91425" tIns="91425" rIns="91425" bIns="91425" anchor="t" anchorCtr="0">
            <a:noAutofit/>
          </a:bodyPr>
          <a:lstStyle/>
          <a:p>
            <a:pPr marL="127000" indent="0">
              <a:buNone/>
            </a:pPr>
            <a:r>
              <a:rPr lang="en-US" altLang="ko-KR" dirty="0">
                <a:solidFill>
                  <a:schemeClr val="tx1"/>
                </a:solidFill>
                <a:latin typeface="Barlow" panose="00000500000000000000" pitchFamily="2" charset="0"/>
                <a:cs typeface="Arial" pitchFamily="34" charset="0"/>
              </a:rPr>
              <a:t>Face recognition is a method of identifying or verifying the identity of an individual using their face. Face recognition systems can be used to identify people in photos, video, or in real-time. </a:t>
            </a:r>
            <a:endParaRPr lang="en-US" altLang="ko-KR" dirty="0" smtClean="0">
              <a:solidFill>
                <a:schemeClr val="tx1"/>
              </a:solidFill>
              <a:latin typeface="Barlow" panose="00000500000000000000" pitchFamily="2" charset="0"/>
              <a:cs typeface="Arial" pitchFamily="34" charset="0"/>
            </a:endParaRPr>
          </a:p>
          <a:p>
            <a:pPr marL="127000" indent="0">
              <a:buNone/>
            </a:pPr>
            <a:endParaRPr lang="en-US" altLang="ko-KR" dirty="0">
              <a:solidFill>
                <a:schemeClr val="tx1"/>
              </a:solidFill>
              <a:latin typeface="Barlow" panose="00000500000000000000" pitchFamily="2" charset="0"/>
              <a:cs typeface="Arial" pitchFamily="34" charset="0"/>
            </a:endParaRPr>
          </a:p>
          <a:p>
            <a:r>
              <a:rPr lang="en-US" altLang="ko-KR" dirty="0" smtClean="0">
                <a:solidFill>
                  <a:schemeClr val="tx1"/>
                </a:solidFill>
                <a:latin typeface="Barlow" panose="00000500000000000000" pitchFamily="2" charset="0"/>
                <a:cs typeface="Arial" pitchFamily="34" charset="0"/>
              </a:rPr>
              <a:t>Preventing crime</a:t>
            </a:r>
          </a:p>
          <a:p>
            <a:r>
              <a:rPr lang="en-US" altLang="ko-KR" dirty="0" smtClean="0">
                <a:solidFill>
                  <a:schemeClr val="tx1"/>
                </a:solidFill>
                <a:latin typeface="Barlow" panose="00000500000000000000" pitchFamily="2" charset="0"/>
                <a:cs typeface="Arial" pitchFamily="34" charset="0"/>
              </a:rPr>
              <a:t>Unlock device</a:t>
            </a:r>
          </a:p>
          <a:p>
            <a:r>
              <a:rPr lang="en-US" altLang="ko-KR" dirty="0" smtClean="0">
                <a:solidFill>
                  <a:schemeClr val="tx1"/>
                </a:solidFill>
                <a:latin typeface="Barlow" panose="00000500000000000000" pitchFamily="2" charset="0"/>
                <a:cs typeface="Arial" pitchFamily="34" charset="0"/>
              </a:rPr>
              <a:t>Blind assistance</a:t>
            </a:r>
          </a:p>
          <a:p>
            <a:r>
              <a:rPr lang="en-US" altLang="ko-KR" dirty="0" smtClean="0">
                <a:solidFill>
                  <a:schemeClr val="tx1"/>
                </a:solidFill>
                <a:latin typeface="Barlow" panose="00000500000000000000" pitchFamily="2" charset="0"/>
                <a:cs typeface="Arial" pitchFamily="34" charset="0"/>
              </a:rPr>
              <a:t>Attendance system</a:t>
            </a:r>
          </a:p>
          <a:p>
            <a:r>
              <a:rPr lang="en-US" altLang="ko-KR" dirty="0" smtClean="0">
                <a:solidFill>
                  <a:schemeClr val="tx1"/>
                </a:solidFill>
                <a:latin typeface="Barlow" panose="00000500000000000000" pitchFamily="2" charset="0"/>
                <a:cs typeface="Arial" pitchFamily="34" charset="0"/>
              </a:rPr>
              <a:t>Payments</a:t>
            </a:r>
          </a:p>
          <a:p>
            <a:pPr marL="127000" indent="0">
              <a:buNone/>
            </a:pPr>
            <a:endParaRPr lang="en-US" altLang="ko-KR" dirty="0">
              <a:solidFill>
                <a:schemeClr val="tx1"/>
              </a:solidFill>
              <a:latin typeface="Barlow" panose="00000500000000000000" pitchFamily="2" charset="0"/>
              <a:cs typeface="Arial" pitchFamily="34" charset="0"/>
            </a:endParaRPr>
          </a:p>
        </p:txBody>
      </p:sp>
      <p:sp>
        <p:nvSpPr>
          <p:cNvPr id="318" name="Google Shape;318;p3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lvl="0"/>
            <a:r>
              <a:rPr lang="en-IN" dirty="0" smtClean="0">
                <a:latin typeface="Squada One" panose="02000000000000000000" pitchFamily="2" charset="0"/>
              </a:rPr>
              <a:t>Face recognition</a:t>
            </a:r>
            <a:r>
              <a:rPr lang="en" dirty="0" smtClean="0">
                <a:solidFill>
                  <a:schemeClr val="dk1"/>
                </a:solidFill>
                <a:latin typeface="Squada One" panose="02000000000000000000" pitchFamily="2" charset="0"/>
              </a:rPr>
              <a:t>.</a:t>
            </a:r>
            <a:endParaRPr dirty="0">
              <a:solidFill>
                <a:schemeClr val="dk1"/>
              </a:solidFill>
              <a:latin typeface="Squada One" panose="02000000000000000000" pitchFamily="2" charset="0"/>
            </a:endParaRPr>
          </a:p>
        </p:txBody>
      </p:sp>
    </p:spTree>
    <p:extLst>
      <p:ext uri="{BB962C8B-B14F-4D97-AF65-F5344CB8AC3E}">
        <p14:creationId xmlns:p14="http://schemas.microsoft.com/office/powerpoint/2010/main" val="40962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xEl>
                                              <p:pRg st="2" end="2"/>
                                            </p:txEl>
                                          </p:spTgt>
                                        </p:tgtEl>
                                        <p:attrNameLst>
                                          <p:attrName>style.visibility</p:attrName>
                                        </p:attrNameLst>
                                      </p:cBhvr>
                                      <p:to>
                                        <p:strVal val="visible"/>
                                      </p:to>
                                    </p:set>
                                    <p:animEffect transition="in" filter="fade">
                                      <p:cBhvr>
                                        <p:cTn id="7" dur="500"/>
                                        <p:tgtEl>
                                          <p:spTgt spid="31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
                                            <p:txEl>
                                              <p:pRg st="3" end="3"/>
                                            </p:txEl>
                                          </p:spTgt>
                                        </p:tgtEl>
                                        <p:attrNameLst>
                                          <p:attrName>style.visibility</p:attrName>
                                        </p:attrNameLst>
                                      </p:cBhvr>
                                      <p:to>
                                        <p:strVal val="visible"/>
                                      </p:to>
                                    </p:set>
                                    <p:animEffect transition="in" filter="fade">
                                      <p:cBhvr>
                                        <p:cTn id="10" dur="500"/>
                                        <p:tgtEl>
                                          <p:spTgt spid="31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
                                            <p:txEl>
                                              <p:pRg st="4" end="4"/>
                                            </p:txEl>
                                          </p:spTgt>
                                        </p:tgtEl>
                                        <p:attrNameLst>
                                          <p:attrName>style.visibility</p:attrName>
                                        </p:attrNameLst>
                                      </p:cBhvr>
                                      <p:to>
                                        <p:strVal val="visible"/>
                                      </p:to>
                                    </p:set>
                                    <p:animEffect transition="in" filter="fade">
                                      <p:cBhvr>
                                        <p:cTn id="13" dur="500"/>
                                        <p:tgtEl>
                                          <p:spTgt spid="31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7">
                                            <p:txEl>
                                              <p:pRg st="5" end="5"/>
                                            </p:txEl>
                                          </p:spTgt>
                                        </p:tgtEl>
                                        <p:attrNameLst>
                                          <p:attrName>style.visibility</p:attrName>
                                        </p:attrNameLst>
                                      </p:cBhvr>
                                      <p:to>
                                        <p:strVal val="visible"/>
                                      </p:to>
                                    </p:set>
                                    <p:animEffect transition="in" filter="fade">
                                      <p:cBhvr>
                                        <p:cTn id="16" dur="500"/>
                                        <p:tgtEl>
                                          <p:spTgt spid="31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7">
                                            <p:txEl>
                                              <p:pRg st="6" end="6"/>
                                            </p:txEl>
                                          </p:spTgt>
                                        </p:tgtEl>
                                        <p:attrNameLst>
                                          <p:attrName>style.visibility</p:attrName>
                                        </p:attrNameLst>
                                      </p:cBhvr>
                                      <p:to>
                                        <p:strVal val="visible"/>
                                      </p:to>
                                    </p:set>
                                    <p:animEffect transition="in" filter="fade">
                                      <p:cBhvr>
                                        <p:cTn id="19" dur="500"/>
                                        <p:tgtEl>
                                          <p:spTgt spid="3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672350" y="1009150"/>
            <a:ext cx="4651490" cy="2550300"/>
          </a:xfrm>
          <a:prstGeom prst="rect">
            <a:avLst/>
          </a:prstGeom>
        </p:spPr>
        <p:txBody>
          <a:bodyPr spcFirstLastPara="1" wrap="square" lIns="91425" tIns="91425" rIns="91425" bIns="91425" anchor="t" anchorCtr="0">
            <a:noAutofit/>
          </a:bodyPr>
          <a:lstStyle/>
          <a:p>
            <a:r>
              <a:rPr lang="en-US" altLang="ko-KR" dirty="0" err="1">
                <a:solidFill>
                  <a:schemeClr val="tx1">
                    <a:lumMod val="75000"/>
                    <a:lumOff val="25000"/>
                  </a:schemeClr>
                </a:solidFill>
                <a:latin typeface="Barlow" panose="00000500000000000000" pitchFamily="2" charset="0"/>
                <a:cs typeface="Arial" pitchFamily="34" charset="0"/>
              </a:rPr>
              <a:t>Fisherfaces</a:t>
            </a:r>
            <a:r>
              <a:rPr lang="en-US" altLang="ko-KR" dirty="0">
                <a:solidFill>
                  <a:schemeClr val="tx1">
                    <a:lumMod val="75000"/>
                    <a:lumOff val="25000"/>
                  </a:schemeClr>
                </a:solidFill>
                <a:latin typeface="Barlow" panose="00000500000000000000" pitchFamily="2" charset="0"/>
                <a:cs typeface="Arial" pitchFamily="34" charset="0"/>
              </a:rPr>
              <a:t> algorithm extracts principle components that separates one individual from another. So , now an individual's features can't dominate another person's features</a:t>
            </a:r>
            <a:r>
              <a:rPr lang="en-US" altLang="ko-KR" dirty="0" smtClean="0">
                <a:solidFill>
                  <a:schemeClr val="tx1">
                    <a:lumMod val="75000"/>
                    <a:lumOff val="25000"/>
                  </a:schemeClr>
                </a:solidFill>
                <a:latin typeface="Barlow" panose="00000500000000000000" pitchFamily="2" charset="0"/>
                <a:cs typeface="Arial" pitchFamily="34" charset="0"/>
              </a:rPr>
              <a:t>.</a:t>
            </a:r>
          </a:p>
          <a:p>
            <a:endParaRPr lang="en-US" altLang="ko-KR" dirty="0">
              <a:solidFill>
                <a:schemeClr val="tx1">
                  <a:lumMod val="75000"/>
                  <a:lumOff val="25000"/>
                </a:schemeClr>
              </a:solidFill>
              <a:latin typeface="Barlow" panose="00000500000000000000" pitchFamily="2" charset="0"/>
              <a:cs typeface="Arial" pitchFamily="34" charset="0"/>
            </a:endParaRPr>
          </a:p>
          <a:p>
            <a:r>
              <a:rPr lang="en-US" altLang="ko-KR" dirty="0" err="1">
                <a:solidFill>
                  <a:schemeClr val="tx1">
                    <a:lumMod val="75000"/>
                    <a:lumOff val="25000"/>
                  </a:schemeClr>
                </a:solidFill>
                <a:latin typeface="Barlow" panose="00000500000000000000" pitchFamily="2" charset="0"/>
                <a:cs typeface="Arial" pitchFamily="34" charset="0"/>
              </a:rPr>
              <a:t>Fisherface</a:t>
            </a:r>
            <a:r>
              <a:rPr lang="en-US" altLang="ko-KR" dirty="0">
                <a:solidFill>
                  <a:schemeClr val="tx1">
                    <a:lumMod val="75000"/>
                    <a:lumOff val="25000"/>
                  </a:schemeClr>
                </a:solidFill>
                <a:latin typeface="Barlow" panose="00000500000000000000" pitchFamily="2" charset="0"/>
                <a:cs typeface="Arial" pitchFamily="34" charset="0"/>
              </a:rPr>
              <a:t> method will be applied to generate feature vector of facial image data used by system and then to match vector of traits of training image with vector characteristic of test image using </a:t>
            </a:r>
            <a:r>
              <a:rPr lang="en-US" altLang="ko-KR" dirty="0" err="1">
                <a:solidFill>
                  <a:schemeClr val="tx1">
                    <a:lumMod val="75000"/>
                    <a:lumOff val="25000"/>
                  </a:schemeClr>
                </a:solidFill>
                <a:latin typeface="Barlow" panose="00000500000000000000" pitchFamily="2" charset="0"/>
                <a:cs typeface="Arial" pitchFamily="34" charset="0"/>
              </a:rPr>
              <a:t>euclidean</a:t>
            </a:r>
            <a:r>
              <a:rPr lang="en-US" altLang="ko-KR" dirty="0">
                <a:solidFill>
                  <a:schemeClr val="tx1">
                    <a:lumMod val="75000"/>
                    <a:lumOff val="25000"/>
                  </a:schemeClr>
                </a:solidFill>
                <a:latin typeface="Barlow" panose="00000500000000000000" pitchFamily="2" charset="0"/>
                <a:cs typeface="Arial" pitchFamily="34" charset="0"/>
              </a:rPr>
              <a:t> distance </a:t>
            </a:r>
            <a:r>
              <a:rPr lang="en-US" altLang="ko-KR" dirty="0" smtClean="0">
                <a:solidFill>
                  <a:schemeClr val="tx1">
                    <a:lumMod val="75000"/>
                    <a:lumOff val="25000"/>
                  </a:schemeClr>
                </a:solidFill>
                <a:latin typeface="Barlow" panose="00000500000000000000" pitchFamily="2" charset="0"/>
                <a:cs typeface="Arial" pitchFamily="34" charset="0"/>
              </a:rPr>
              <a:t>formula</a:t>
            </a:r>
          </a:p>
          <a:p>
            <a:endParaRPr lang="en-US" altLang="ko-KR" dirty="0">
              <a:solidFill>
                <a:schemeClr val="tx1">
                  <a:lumMod val="75000"/>
                  <a:lumOff val="25000"/>
                </a:schemeClr>
              </a:solidFill>
              <a:latin typeface="Barlow" panose="00000500000000000000" pitchFamily="2" charset="0"/>
              <a:cs typeface="Arial" pitchFamily="34" charset="0"/>
            </a:endParaRPr>
          </a:p>
        </p:txBody>
      </p:sp>
      <p:sp>
        <p:nvSpPr>
          <p:cNvPr id="318" name="Google Shape;318;p3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lvl="0"/>
            <a:r>
              <a:rPr lang="en-IN" dirty="0" err="1" smtClean="0">
                <a:latin typeface="Squada One" panose="02000000000000000000" pitchFamily="2" charset="0"/>
              </a:rPr>
              <a:t>Fisherface</a:t>
            </a:r>
            <a:r>
              <a:rPr lang="en-IN" dirty="0" smtClean="0">
                <a:latin typeface="Squada One" panose="02000000000000000000" pitchFamily="2" charset="0"/>
              </a:rPr>
              <a:t> Recognizer</a:t>
            </a:r>
            <a:r>
              <a:rPr lang="en" dirty="0" smtClean="0">
                <a:solidFill>
                  <a:schemeClr val="dk1"/>
                </a:solidFill>
                <a:latin typeface="Squada One" panose="02000000000000000000" pitchFamily="2" charset="0"/>
              </a:rPr>
              <a:t>.</a:t>
            </a:r>
            <a:endParaRPr dirty="0">
              <a:solidFill>
                <a:schemeClr val="dk1"/>
              </a:solidFill>
              <a:latin typeface="Squada One" panose="02000000000000000000" pitchFamily="2" charset="0"/>
            </a:endParaRPr>
          </a:p>
        </p:txBody>
      </p:sp>
      <p:pic>
        <p:nvPicPr>
          <p:cNvPr id="2" name="Picture 4" descr="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1236549"/>
            <a:ext cx="3114675"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672350" y="866910"/>
            <a:ext cx="7821410" cy="2550300"/>
          </a:xfrm>
          <a:prstGeom prst="rect">
            <a:avLst/>
          </a:prstGeom>
        </p:spPr>
        <p:txBody>
          <a:bodyPr spcFirstLastPara="1" wrap="square" lIns="91425" tIns="91425" rIns="91425" bIns="91425" anchor="t" anchorCtr="0">
            <a:noAutofit/>
          </a:bodyPr>
          <a:lstStyle/>
          <a:p>
            <a:pPr marL="127000" indent="0">
              <a:buNone/>
            </a:pPr>
            <a:r>
              <a:rPr lang="en-US" altLang="ko-KR" dirty="0">
                <a:solidFill>
                  <a:schemeClr val="tx1">
                    <a:lumMod val="75000"/>
                    <a:lumOff val="25000"/>
                  </a:schemeClr>
                </a:solidFill>
                <a:latin typeface="Barlow" panose="00000500000000000000" pitchFamily="2" charset="0"/>
                <a:cs typeface="Arial" pitchFamily="34" charset="0"/>
              </a:rPr>
              <a:t>Local Binary Pattern (LBP) is a simple yet very efficient texture operator which labels the pixels of an image by </a:t>
            </a:r>
            <a:r>
              <a:rPr lang="en-US" altLang="ko-KR" dirty="0" err="1">
                <a:solidFill>
                  <a:schemeClr val="tx1">
                    <a:lumMod val="75000"/>
                    <a:lumOff val="25000"/>
                  </a:schemeClr>
                </a:solidFill>
                <a:latin typeface="Barlow" panose="00000500000000000000" pitchFamily="2" charset="0"/>
                <a:cs typeface="Arial" pitchFamily="34" charset="0"/>
              </a:rPr>
              <a:t>thresholding</a:t>
            </a:r>
            <a:r>
              <a:rPr lang="en-US" altLang="ko-KR" dirty="0">
                <a:solidFill>
                  <a:schemeClr val="tx1">
                    <a:lumMod val="75000"/>
                    <a:lumOff val="25000"/>
                  </a:schemeClr>
                </a:solidFill>
                <a:latin typeface="Barlow" panose="00000500000000000000" pitchFamily="2" charset="0"/>
                <a:cs typeface="Arial" pitchFamily="34" charset="0"/>
              </a:rPr>
              <a:t> the neighborhood of each pixel and considers the result as a binary number</a:t>
            </a:r>
            <a:r>
              <a:rPr lang="en-US" altLang="ko-KR" dirty="0" smtClean="0">
                <a:solidFill>
                  <a:schemeClr val="tx1">
                    <a:lumMod val="75000"/>
                    <a:lumOff val="25000"/>
                  </a:schemeClr>
                </a:solidFill>
                <a:latin typeface="Barlow" panose="00000500000000000000" pitchFamily="2" charset="0"/>
                <a:cs typeface="Arial" pitchFamily="34" charset="0"/>
              </a:rPr>
              <a:t>.</a:t>
            </a:r>
          </a:p>
          <a:p>
            <a:pPr marL="127000" indent="0">
              <a:buNone/>
            </a:pPr>
            <a:endParaRPr lang="en-US" altLang="ko-KR" dirty="0" smtClean="0">
              <a:solidFill>
                <a:schemeClr val="tx1">
                  <a:lumMod val="75000"/>
                  <a:lumOff val="25000"/>
                </a:schemeClr>
              </a:solidFill>
              <a:latin typeface="Barlow" panose="00000500000000000000" pitchFamily="2" charset="0"/>
              <a:cs typeface="Arial" pitchFamily="34" charset="0"/>
            </a:endParaRPr>
          </a:p>
          <a:p>
            <a:pPr marL="127000" indent="0">
              <a:buNone/>
            </a:pPr>
            <a:r>
              <a:rPr lang="en-US" altLang="ko-KR" dirty="0">
                <a:solidFill>
                  <a:schemeClr val="tx1">
                    <a:lumMod val="75000"/>
                    <a:lumOff val="25000"/>
                  </a:schemeClr>
                </a:solidFill>
                <a:latin typeface="Barlow" panose="00000500000000000000" pitchFamily="2" charset="0"/>
                <a:cs typeface="Arial" pitchFamily="34" charset="0"/>
              </a:rPr>
              <a:t>It doesn't look at image as a whole, but instead tries to find its local structure by comparing each pixel to its neighboring pixels</a:t>
            </a:r>
            <a:r>
              <a:rPr lang="en-US" altLang="ko-KR" dirty="0" smtClean="0">
                <a:solidFill>
                  <a:schemeClr val="tx1">
                    <a:lumMod val="75000"/>
                    <a:lumOff val="25000"/>
                  </a:schemeClr>
                </a:solidFill>
                <a:latin typeface="Barlow" panose="00000500000000000000" pitchFamily="2" charset="0"/>
                <a:cs typeface="Arial" pitchFamily="34" charset="0"/>
              </a:rPr>
              <a:t>.</a:t>
            </a:r>
          </a:p>
          <a:p>
            <a:pPr marL="127000" indent="0">
              <a:buNone/>
            </a:pPr>
            <a:endParaRPr lang="en-US" altLang="ko-KR" dirty="0" smtClean="0">
              <a:solidFill>
                <a:schemeClr val="tx1">
                  <a:lumMod val="75000"/>
                  <a:lumOff val="25000"/>
                </a:schemeClr>
              </a:solidFill>
              <a:latin typeface="Barlow" panose="00000500000000000000" pitchFamily="2" charset="0"/>
              <a:cs typeface="Arial" pitchFamily="34" charset="0"/>
            </a:endParaRPr>
          </a:p>
          <a:p>
            <a:pPr marL="127000" indent="0">
              <a:buNone/>
            </a:pPr>
            <a:r>
              <a:rPr lang="en-US" altLang="ko-KR" dirty="0">
                <a:solidFill>
                  <a:schemeClr val="tx1">
                    <a:lumMod val="75000"/>
                    <a:lumOff val="25000"/>
                  </a:schemeClr>
                </a:solidFill>
                <a:latin typeface="Barlow" panose="00000500000000000000" pitchFamily="2" charset="0"/>
                <a:cs typeface="Arial" pitchFamily="34" charset="0"/>
              </a:rPr>
              <a:t>LBPH uses 4 </a:t>
            </a:r>
            <a:r>
              <a:rPr lang="en-US" altLang="ko-KR" dirty="0" smtClean="0">
                <a:solidFill>
                  <a:schemeClr val="tx1">
                    <a:lumMod val="75000"/>
                    <a:lumOff val="25000"/>
                  </a:schemeClr>
                </a:solidFill>
                <a:latin typeface="Barlow" panose="00000500000000000000" pitchFamily="2" charset="0"/>
                <a:cs typeface="Arial" pitchFamily="34" charset="0"/>
              </a:rPr>
              <a:t>parameters</a:t>
            </a:r>
          </a:p>
          <a:p>
            <a:endParaRPr lang="en-US" altLang="ko-KR" dirty="0">
              <a:solidFill>
                <a:schemeClr val="tx1">
                  <a:lumMod val="75000"/>
                  <a:lumOff val="25000"/>
                </a:schemeClr>
              </a:solidFill>
              <a:latin typeface="Barlow" panose="00000500000000000000" pitchFamily="2" charset="0"/>
              <a:cs typeface="Arial" pitchFamily="34" charset="0"/>
            </a:endParaRPr>
          </a:p>
          <a:p>
            <a:r>
              <a:rPr lang="en-US" altLang="ko-KR" b="1" dirty="0" smtClean="0">
                <a:solidFill>
                  <a:schemeClr val="tx1">
                    <a:lumMod val="75000"/>
                    <a:lumOff val="25000"/>
                  </a:schemeClr>
                </a:solidFill>
                <a:latin typeface="Barlow" panose="00000500000000000000" pitchFamily="2" charset="0"/>
                <a:cs typeface="Arial" pitchFamily="34" charset="0"/>
              </a:rPr>
              <a:t>Radius</a:t>
            </a:r>
            <a:r>
              <a:rPr lang="en-US" altLang="ko-KR" dirty="0" smtClean="0">
                <a:solidFill>
                  <a:schemeClr val="tx1">
                    <a:lumMod val="75000"/>
                    <a:lumOff val="25000"/>
                  </a:schemeClr>
                </a:solidFill>
                <a:latin typeface="Barlow" panose="00000500000000000000" pitchFamily="2" charset="0"/>
                <a:cs typeface="Arial" pitchFamily="34" charset="0"/>
              </a:rPr>
              <a:t> </a:t>
            </a:r>
            <a:r>
              <a:rPr lang="en-US" altLang="ko-KR" dirty="0">
                <a:solidFill>
                  <a:schemeClr val="tx1">
                    <a:lumMod val="75000"/>
                    <a:lumOff val="25000"/>
                  </a:schemeClr>
                </a:solidFill>
                <a:latin typeface="Barlow" panose="00000500000000000000" pitchFamily="2" charset="0"/>
                <a:cs typeface="Arial" pitchFamily="34" charset="0"/>
              </a:rPr>
              <a:t>- to build the circular local binary pattern and represents the radius around the central pixel. It is usually set to 1</a:t>
            </a:r>
            <a:r>
              <a:rPr lang="en-US" altLang="ko-KR" dirty="0" smtClean="0">
                <a:solidFill>
                  <a:schemeClr val="tx1">
                    <a:lumMod val="75000"/>
                    <a:lumOff val="25000"/>
                  </a:schemeClr>
                </a:solidFill>
                <a:latin typeface="Barlow" panose="00000500000000000000" pitchFamily="2" charset="0"/>
                <a:cs typeface="Arial" pitchFamily="34" charset="0"/>
              </a:rPr>
              <a:t>.</a:t>
            </a:r>
          </a:p>
          <a:p>
            <a:r>
              <a:rPr lang="en-US" altLang="ko-KR" b="1" dirty="0">
                <a:solidFill>
                  <a:schemeClr val="tx1">
                    <a:lumMod val="75000"/>
                    <a:lumOff val="25000"/>
                  </a:schemeClr>
                </a:solidFill>
                <a:latin typeface="Barlow" panose="00000500000000000000" pitchFamily="2" charset="0"/>
                <a:cs typeface="Arial" pitchFamily="34" charset="0"/>
              </a:rPr>
              <a:t>Neighbors</a:t>
            </a:r>
            <a:r>
              <a:rPr lang="en-US" altLang="ko-KR" dirty="0">
                <a:solidFill>
                  <a:schemeClr val="tx1">
                    <a:lumMod val="75000"/>
                    <a:lumOff val="25000"/>
                  </a:schemeClr>
                </a:solidFill>
                <a:latin typeface="Barlow" panose="00000500000000000000" pitchFamily="2" charset="0"/>
                <a:cs typeface="Arial" pitchFamily="34" charset="0"/>
              </a:rPr>
              <a:t> - </a:t>
            </a:r>
            <a:r>
              <a:rPr lang="en-US" altLang="ko-KR" dirty="0" smtClean="0">
                <a:solidFill>
                  <a:schemeClr val="tx1">
                    <a:lumMod val="75000"/>
                    <a:lumOff val="25000"/>
                  </a:schemeClr>
                </a:solidFill>
                <a:latin typeface="Barlow" panose="00000500000000000000" pitchFamily="2" charset="0"/>
                <a:cs typeface="Arial" pitchFamily="34" charset="0"/>
              </a:rPr>
              <a:t>: The </a:t>
            </a:r>
            <a:r>
              <a:rPr lang="en-US" altLang="ko-KR" dirty="0">
                <a:solidFill>
                  <a:schemeClr val="tx1">
                    <a:lumMod val="75000"/>
                    <a:lumOff val="25000"/>
                  </a:schemeClr>
                </a:solidFill>
                <a:latin typeface="Barlow" panose="00000500000000000000" pitchFamily="2" charset="0"/>
                <a:cs typeface="Arial" pitchFamily="34" charset="0"/>
              </a:rPr>
              <a:t>more sample points you include, the higher the computational cost. It is usually set to </a:t>
            </a:r>
            <a:r>
              <a:rPr lang="en-US" altLang="ko-KR" dirty="0" smtClean="0">
                <a:solidFill>
                  <a:schemeClr val="tx1">
                    <a:lumMod val="75000"/>
                    <a:lumOff val="25000"/>
                  </a:schemeClr>
                </a:solidFill>
                <a:latin typeface="Barlow" panose="00000500000000000000" pitchFamily="2" charset="0"/>
                <a:cs typeface="Arial" pitchFamily="34" charset="0"/>
              </a:rPr>
              <a:t>8</a:t>
            </a:r>
          </a:p>
          <a:p>
            <a:r>
              <a:rPr lang="en-US" altLang="ko-KR" b="1" dirty="0">
                <a:solidFill>
                  <a:schemeClr val="tx1">
                    <a:lumMod val="75000"/>
                    <a:lumOff val="25000"/>
                  </a:schemeClr>
                </a:solidFill>
                <a:latin typeface="Barlow" panose="00000500000000000000" pitchFamily="2" charset="0"/>
                <a:cs typeface="Arial" pitchFamily="34" charset="0"/>
              </a:rPr>
              <a:t>X Grid </a:t>
            </a:r>
            <a:r>
              <a:rPr lang="en-US" altLang="ko-KR" dirty="0">
                <a:solidFill>
                  <a:schemeClr val="tx1">
                    <a:lumMod val="75000"/>
                    <a:lumOff val="25000"/>
                  </a:schemeClr>
                </a:solidFill>
                <a:latin typeface="Barlow" panose="00000500000000000000" pitchFamily="2" charset="0"/>
                <a:cs typeface="Arial" pitchFamily="34" charset="0"/>
              </a:rPr>
              <a:t>- the number of cells in the horizontal direction</a:t>
            </a:r>
            <a:r>
              <a:rPr lang="en-US" altLang="ko-KR" dirty="0" smtClean="0">
                <a:solidFill>
                  <a:schemeClr val="tx1">
                    <a:lumMod val="75000"/>
                    <a:lumOff val="25000"/>
                  </a:schemeClr>
                </a:solidFill>
                <a:latin typeface="Barlow" panose="00000500000000000000" pitchFamily="2" charset="0"/>
                <a:cs typeface="Arial" pitchFamily="34" charset="0"/>
              </a:rPr>
              <a:t>.</a:t>
            </a:r>
          </a:p>
          <a:p>
            <a:r>
              <a:rPr lang="en-US" altLang="ko-KR" b="1" dirty="0" smtClean="0">
                <a:solidFill>
                  <a:schemeClr val="tx1">
                    <a:lumMod val="75000"/>
                    <a:lumOff val="25000"/>
                  </a:schemeClr>
                </a:solidFill>
                <a:latin typeface="Barlow" panose="00000500000000000000" pitchFamily="2" charset="0"/>
                <a:cs typeface="Arial" pitchFamily="34" charset="0"/>
              </a:rPr>
              <a:t>Y </a:t>
            </a:r>
            <a:r>
              <a:rPr lang="en-US" altLang="ko-KR" b="1" dirty="0">
                <a:solidFill>
                  <a:schemeClr val="tx1">
                    <a:lumMod val="75000"/>
                    <a:lumOff val="25000"/>
                  </a:schemeClr>
                </a:solidFill>
                <a:latin typeface="Barlow" panose="00000500000000000000" pitchFamily="2" charset="0"/>
                <a:cs typeface="Arial" pitchFamily="34" charset="0"/>
              </a:rPr>
              <a:t>Grid </a:t>
            </a:r>
            <a:r>
              <a:rPr lang="en-US" altLang="ko-KR" dirty="0">
                <a:solidFill>
                  <a:schemeClr val="tx1">
                    <a:lumMod val="75000"/>
                    <a:lumOff val="25000"/>
                  </a:schemeClr>
                </a:solidFill>
                <a:latin typeface="Barlow" panose="00000500000000000000" pitchFamily="2" charset="0"/>
                <a:cs typeface="Arial" pitchFamily="34" charset="0"/>
              </a:rPr>
              <a:t>- the number of cells in the </a:t>
            </a:r>
            <a:r>
              <a:rPr lang="en-US" altLang="ko-KR" dirty="0" smtClean="0">
                <a:solidFill>
                  <a:schemeClr val="tx1">
                    <a:lumMod val="75000"/>
                    <a:lumOff val="25000"/>
                  </a:schemeClr>
                </a:solidFill>
                <a:latin typeface="Barlow" panose="00000500000000000000" pitchFamily="2" charset="0"/>
                <a:cs typeface="Arial" pitchFamily="34" charset="0"/>
              </a:rPr>
              <a:t>vertical </a:t>
            </a:r>
            <a:r>
              <a:rPr lang="en-US" altLang="ko-KR" dirty="0">
                <a:solidFill>
                  <a:schemeClr val="tx1">
                    <a:lumMod val="75000"/>
                    <a:lumOff val="25000"/>
                  </a:schemeClr>
                </a:solidFill>
                <a:latin typeface="Barlow" panose="00000500000000000000" pitchFamily="2" charset="0"/>
                <a:cs typeface="Arial" pitchFamily="34" charset="0"/>
              </a:rPr>
              <a:t>direction.</a:t>
            </a:r>
          </a:p>
          <a:p>
            <a:pPr marL="127000" indent="0">
              <a:buNone/>
            </a:pPr>
            <a:endParaRPr lang="en-US" altLang="ko-KR" dirty="0">
              <a:solidFill>
                <a:schemeClr val="tx1">
                  <a:lumMod val="75000"/>
                  <a:lumOff val="25000"/>
                </a:schemeClr>
              </a:solidFill>
              <a:latin typeface="Barlow" panose="00000500000000000000" pitchFamily="2" charset="0"/>
              <a:cs typeface="Arial" pitchFamily="34" charset="0"/>
            </a:endParaRPr>
          </a:p>
        </p:txBody>
      </p:sp>
      <p:sp>
        <p:nvSpPr>
          <p:cNvPr id="318" name="Google Shape;318;p30"/>
          <p:cNvSpPr txBox="1">
            <a:spLocks noGrp="1"/>
          </p:cNvSpPr>
          <p:nvPr>
            <p:ph type="title"/>
          </p:nvPr>
        </p:nvSpPr>
        <p:spPr>
          <a:xfrm>
            <a:off x="672350" y="182450"/>
            <a:ext cx="4746000" cy="572700"/>
          </a:xfrm>
          <a:prstGeom prst="rect">
            <a:avLst/>
          </a:prstGeom>
        </p:spPr>
        <p:txBody>
          <a:bodyPr spcFirstLastPara="1" wrap="square" lIns="91425" tIns="91425" rIns="91425" bIns="91425" anchor="t" anchorCtr="0">
            <a:noAutofit/>
          </a:bodyPr>
          <a:lstStyle/>
          <a:p>
            <a:pPr lvl="0"/>
            <a:r>
              <a:rPr lang="en-IN" dirty="0" err="1" smtClean="0">
                <a:latin typeface="Squada One" panose="02000000000000000000" pitchFamily="2" charset="0"/>
              </a:rPr>
              <a:t>LBPHFaceRecognizer</a:t>
            </a:r>
            <a:r>
              <a:rPr lang="en" dirty="0" smtClean="0">
                <a:solidFill>
                  <a:schemeClr val="dk1"/>
                </a:solidFill>
                <a:latin typeface="Squada One" panose="02000000000000000000" pitchFamily="2" charset="0"/>
              </a:rPr>
              <a:t>.</a:t>
            </a:r>
            <a:endParaRPr dirty="0">
              <a:solidFill>
                <a:schemeClr val="dk1"/>
              </a:solidFill>
              <a:latin typeface="Squada One" panose="02000000000000000000" pitchFamily="2" charset="0"/>
            </a:endParaRPr>
          </a:p>
        </p:txBody>
      </p:sp>
    </p:spTree>
    <p:extLst>
      <p:ext uri="{BB962C8B-B14F-4D97-AF65-F5344CB8AC3E}">
        <p14:creationId xmlns:p14="http://schemas.microsoft.com/office/powerpoint/2010/main" val="2514776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9"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531" y="595834"/>
            <a:ext cx="6353175" cy="1771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srcRect r="46997"/>
          <a:stretch/>
        </p:blipFill>
        <p:spPr>
          <a:xfrm>
            <a:off x="808705" y="3108960"/>
            <a:ext cx="3026191" cy="1625125"/>
          </a:xfrm>
          <a:prstGeom prst="rect">
            <a:avLst/>
          </a:prstGeom>
        </p:spPr>
      </p:pic>
      <p:pic>
        <p:nvPicPr>
          <p:cNvPr id="7" name="Picture 2" descr="Image for po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640" y="3356228"/>
            <a:ext cx="3990975" cy="11305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08144" y="2801183"/>
            <a:ext cx="1149674" cy="307777"/>
          </a:xfrm>
          <a:prstGeom prst="rect">
            <a:avLst/>
          </a:prstGeom>
        </p:spPr>
        <p:txBody>
          <a:bodyPr wrap="none">
            <a:spAutoFit/>
          </a:bodyPr>
          <a:lstStyle/>
          <a:p>
            <a:r>
              <a:rPr lang="en-US" altLang="ko-KR" dirty="0" smtClean="0">
                <a:solidFill>
                  <a:schemeClr val="tx1">
                    <a:lumMod val="75000"/>
                    <a:lumOff val="25000"/>
                  </a:schemeClr>
                </a:solidFill>
                <a:latin typeface="Barlow" panose="00000500000000000000" pitchFamily="2" charset="0"/>
                <a:cs typeface="Arial" pitchFamily="34" charset="0"/>
              </a:rPr>
              <a:t>Circular LBP</a:t>
            </a:r>
            <a:endParaRPr lang="en-IN" dirty="0"/>
          </a:p>
        </p:txBody>
      </p:sp>
    </p:spTree>
    <p:extLst>
      <p:ext uri="{BB962C8B-B14F-4D97-AF65-F5344CB8AC3E}">
        <p14:creationId xmlns:p14="http://schemas.microsoft.com/office/powerpoint/2010/main" val="1328355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0"/>
          <p:cNvSpPr txBox="1">
            <a:spLocks noGrp="1"/>
          </p:cNvSpPr>
          <p:nvPr>
            <p:ph type="title"/>
          </p:nvPr>
        </p:nvSpPr>
        <p:spPr>
          <a:xfrm>
            <a:off x="463175" y="261860"/>
            <a:ext cx="7135804" cy="572700"/>
          </a:xfrm>
          <a:prstGeom prst="rect">
            <a:avLst/>
          </a:prstGeom>
        </p:spPr>
        <p:txBody>
          <a:bodyPr spcFirstLastPara="1" wrap="square" lIns="91425" tIns="91425" rIns="91425" bIns="91425" anchor="t" anchorCtr="0">
            <a:noAutofit/>
          </a:bodyPr>
          <a:lstStyle/>
          <a:p>
            <a:pPr lvl="0"/>
            <a:r>
              <a:rPr lang="en-IN" dirty="0" smtClean="0">
                <a:latin typeface="Squada One" panose="02000000000000000000" pitchFamily="2" charset="0"/>
              </a:rPr>
              <a:t>Block Diagram – Workflow of </a:t>
            </a:r>
            <a:r>
              <a:rPr lang="en-IN" smtClean="0">
                <a:latin typeface="Squada One" panose="02000000000000000000" pitchFamily="2" charset="0"/>
              </a:rPr>
              <a:t>Face recognition</a:t>
            </a:r>
            <a:r>
              <a:rPr lang="en" smtClean="0">
                <a:solidFill>
                  <a:schemeClr val="dk1"/>
                </a:solidFill>
                <a:latin typeface="Squada One" panose="02000000000000000000" pitchFamily="2" charset="0"/>
              </a:rPr>
              <a:t>.</a:t>
            </a:r>
            <a:endParaRPr dirty="0">
              <a:solidFill>
                <a:schemeClr val="dk1"/>
              </a:solidFill>
              <a:latin typeface="Squada One" panose="02000000000000000000" pitchFamily="2" charset="0"/>
            </a:endParaRPr>
          </a:p>
        </p:txBody>
      </p:sp>
      <p:sp>
        <p:nvSpPr>
          <p:cNvPr id="3" name="Rounded Rectangle 2"/>
          <p:cNvSpPr/>
          <p:nvPr/>
        </p:nvSpPr>
        <p:spPr>
          <a:xfrm>
            <a:off x="3018415" y="1425710"/>
            <a:ext cx="1595120" cy="616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Squada One" panose="02000000000000000000" pitchFamily="2" charset="0"/>
              </a:rPr>
              <a:t>Loading Classifier for face recognition</a:t>
            </a:r>
            <a:endParaRPr lang="en-IN" dirty="0">
              <a:latin typeface="Squada One" panose="02000000000000000000" pitchFamily="2" charset="0"/>
            </a:endParaRPr>
          </a:p>
        </p:txBody>
      </p:sp>
      <p:sp>
        <p:nvSpPr>
          <p:cNvPr id="7" name="Rounded Rectangle 6"/>
          <p:cNvSpPr/>
          <p:nvPr/>
        </p:nvSpPr>
        <p:spPr>
          <a:xfrm>
            <a:off x="4903095" y="1425710"/>
            <a:ext cx="1595120" cy="616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Squada One" panose="02000000000000000000" pitchFamily="2" charset="0"/>
              </a:rPr>
              <a:t>Training classifier for our dataset</a:t>
            </a:r>
            <a:endParaRPr lang="en-IN" dirty="0">
              <a:latin typeface="Squada One" panose="02000000000000000000" pitchFamily="2" charset="0"/>
            </a:endParaRPr>
          </a:p>
        </p:txBody>
      </p:sp>
      <p:sp>
        <p:nvSpPr>
          <p:cNvPr id="8" name="Rounded Rectangle 7"/>
          <p:cNvSpPr/>
          <p:nvPr/>
        </p:nvSpPr>
        <p:spPr>
          <a:xfrm>
            <a:off x="6787775" y="1425710"/>
            <a:ext cx="1595120" cy="616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atin typeface="Squada One" panose="02000000000000000000" pitchFamily="2" charset="0"/>
              </a:rPr>
              <a:t>Reading frame from camera &amp; pre-processing</a:t>
            </a:r>
            <a:endParaRPr lang="en-IN" dirty="0">
              <a:latin typeface="Squada One" panose="02000000000000000000" pitchFamily="2" charset="0"/>
            </a:endParaRPr>
          </a:p>
        </p:txBody>
      </p:sp>
      <p:sp>
        <p:nvSpPr>
          <p:cNvPr id="9" name="Rounded Rectangle 8"/>
          <p:cNvSpPr/>
          <p:nvPr/>
        </p:nvSpPr>
        <p:spPr>
          <a:xfrm>
            <a:off x="1133735" y="1435870"/>
            <a:ext cx="1595120" cy="616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Squada One" panose="02000000000000000000" pitchFamily="2" charset="0"/>
              </a:rPr>
              <a:t>Loading face detection algorithm</a:t>
            </a:r>
            <a:endParaRPr lang="en-IN" dirty="0">
              <a:latin typeface="Squada One" panose="02000000000000000000" pitchFamily="2" charset="0"/>
            </a:endParaRPr>
          </a:p>
        </p:txBody>
      </p:sp>
      <p:sp>
        <p:nvSpPr>
          <p:cNvPr id="10" name="Rounded Rectangle 9"/>
          <p:cNvSpPr/>
          <p:nvPr/>
        </p:nvSpPr>
        <p:spPr>
          <a:xfrm>
            <a:off x="1931295" y="3132590"/>
            <a:ext cx="1595120" cy="616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Squada One" panose="02000000000000000000" pitchFamily="2" charset="0"/>
              </a:rPr>
              <a:t>Face detection by its algorithm</a:t>
            </a:r>
            <a:endParaRPr lang="en-IN" dirty="0">
              <a:latin typeface="Squada One" panose="02000000000000000000" pitchFamily="2" charset="0"/>
            </a:endParaRPr>
          </a:p>
        </p:txBody>
      </p:sp>
      <p:sp>
        <p:nvSpPr>
          <p:cNvPr id="11" name="Rounded Rectangle 10"/>
          <p:cNvSpPr/>
          <p:nvPr/>
        </p:nvSpPr>
        <p:spPr>
          <a:xfrm>
            <a:off x="3815975" y="3132590"/>
            <a:ext cx="1595120" cy="616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Squada One" panose="02000000000000000000" pitchFamily="2" charset="0"/>
              </a:rPr>
              <a:t>Predicting face  </a:t>
            </a:r>
            <a:r>
              <a:rPr lang="en-IN" dirty="0">
                <a:latin typeface="Squada One" panose="02000000000000000000" pitchFamily="2" charset="0"/>
              </a:rPr>
              <a:t>by loading frame into model</a:t>
            </a:r>
          </a:p>
        </p:txBody>
      </p:sp>
      <p:sp>
        <p:nvSpPr>
          <p:cNvPr id="12" name="Rounded Rectangle 11"/>
          <p:cNvSpPr/>
          <p:nvPr/>
        </p:nvSpPr>
        <p:spPr>
          <a:xfrm>
            <a:off x="5700655" y="3132590"/>
            <a:ext cx="1595120" cy="616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quada One" panose="02000000000000000000" pitchFamily="2" charset="0"/>
              </a:rPr>
              <a:t>Displays recognized class with </a:t>
            </a:r>
            <a:r>
              <a:rPr lang="en-IN" dirty="0" smtClean="0">
                <a:latin typeface="Squada One" panose="02000000000000000000" pitchFamily="2" charset="0"/>
              </a:rPr>
              <a:t>its accuracy</a:t>
            </a:r>
            <a:endParaRPr lang="en-IN" dirty="0">
              <a:latin typeface="Squada One" panose="02000000000000000000" pitchFamily="2" charset="0"/>
            </a:endParaRPr>
          </a:p>
        </p:txBody>
      </p:sp>
      <p:cxnSp>
        <p:nvCxnSpPr>
          <p:cNvPr id="5" name="Straight Arrow Connector 4"/>
          <p:cNvCxnSpPr>
            <a:stCxn id="9" idx="3"/>
            <a:endCxn id="3" idx="1"/>
          </p:cNvCxnSpPr>
          <p:nvPr/>
        </p:nvCxnSpPr>
        <p:spPr>
          <a:xfrm flipV="1">
            <a:off x="2728855" y="1733935"/>
            <a:ext cx="28956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604270" y="1723775"/>
            <a:ext cx="28956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07480" y="1744095"/>
            <a:ext cx="28956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3"/>
            <a:endCxn id="10" idx="1"/>
          </p:cNvCxnSpPr>
          <p:nvPr/>
        </p:nvCxnSpPr>
        <p:spPr>
          <a:xfrm flipH="1">
            <a:off x="1931295" y="1733935"/>
            <a:ext cx="6451600" cy="1706880"/>
          </a:xfrm>
          <a:prstGeom prst="bentConnector5">
            <a:avLst>
              <a:gd name="adj1" fmla="val -3543"/>
              <a:gd name="adj2" fmla="val 50000"/>
              <a:gd name="adj3" fmla="val 1035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11" idx="1"/>
          </p:cNvCxnSpPr>
          <p:nvPr/>
        </p:nvCxnSpPr>
        <p:spPr>
          <a:xfrm>
            <a:off x="3526415" y="3440815"/>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3"/>
            <a:endCxn id="12" idx="1"/>
          </p:cNvCxnSpPr>
          <p:nvPr/>
        </p:nvCxnSpPr>
        <p:spPr>
          <a:xfrm>
            <a:off x="5411095" y="3440815"/>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06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4"/>
          <p:cNvSpPr txBox="1">
            <a:spLocks noGrp="1"/>
          </p:cNvSpPr>
          <p:nvPr>
            <p:ph type="title"/>
          </p:nvPr>
        </p:nvSpPr>
        <p:spPr>
          <a:xfrm>
            <a:off x="1955467" y="742882"/>
            <a:ext cx="5233066" cy="1007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smtClean="0">
                <a:latin typeface="Squada One" panose="02000000000000000000" charset="0"/>
              </a:rPr>
              <a:t>Practical session</a:t>
            </a:r>
            <a:endParaRPr sz="5400" dirty="0">
              <a:latin typeface="Squada One" panose="02000000000000000000" charset="0"/>
            </a:endParaRPr>
          </a:p>
        </p:txBody>
      </p:sp>
      <p:pic>
        <p:nvPicPr>
          <p:cNvPr id="257" name="Google Shape;1214;p59"/>
          <p:cNvPicPr preferRelativeResize="0"/>
          <p:nvPr/>
        </p:nvPicPr>
        <p:blipFill>
          <a:blip r:embed="rId3">
            <a:alphaModFix/>
          </a:blip>
          <a:stretch>
            <a:fillRect/>
          </a:stretch>
        </p:blipFill>
        <p:spPr>
          <a:xfrm>
            <a:off x="0" y="742882"/>
            <a:ext cx="9144000" cy="4400619"/>
          </a:xfrm>
          <a:prstGeom prst="rect">
            <a:avLst/>
          </a:prstGeom>
          <a:noFill/>
          <a:ln>
            <a:noFill/>
          </a:ln>
        </p:spPr>
      </p:pic>
    </p:spTree>
    <p:extLst>
      <p:ext uri="{BB962C8B-B14F-4D97-AF65-F5344CB8AC3E}">
        <p14:creationId xmlns:p14="http://schemas.microsoft.com/office/powerpoint/2010/main" val="476756868"/>
      </p:ext>
    </p:extLst>
  </p:cSld>
  <p:clrMapOvr>
    <a:masterClrMapping/>
  </p:clrMapOvr>
  <p:timing>
    <p:tnLst>
      <p:par>
        <p:cTn id="1" dur="indefinite" restart="never" nodeType="tmRoot"/>
      </p:par>
    </p:tnLst>
  </p:timing>
</p:sld>
</file>

<file path=ppt/theme/theme1.xml><?xml version="1.0" encoding="utf-8"?>
<a:theme xmlns:a="http://schemas.openxmlformats.org/drawingml/2006/main" name="Clinical Case in Neurology by Slidesgo">
  <a:themeElements>
    <a:clrScheme name="Simple Light">
      <a:dk1>
        <a:srgbClr val="000000"/>
      </a:dk1>
      <a:lt1>
        <a:srgbClr val="FFFFFF"/>
      </a:lt1>
      <a:dk2>
        <a:srgbClr val="595959"/>
      </a:dk2>
      <a:lt2>
        <a:srgbClr val="EEEEEE"/>
      </a:lt2>
      <a:accent1>
        <a:srgbClr val="FB9D9A"/>
      </a:accent1>
      <a:accent2>
        <a:srgbClr val="E17C78"/>
      </a:accent2>
      <a:accent3>
        <a:srgbClr val="CF6965"/>
      </a:accent3>
      <a:accent4>
        <a:srgbClr val="E7E7E7"/>
      </a:accent4>
      <a:accent5>
        <a:srgbClr val="B7B7B7"/>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2179</TotalTime>
  <Words>899</Words>
  <Application>Microsoft Office PowerPoint</Application>
  <PresentationFormat>On-screen Show (16:9)</PresentationFormat>
  <Paragraphs>134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Fira Sans Condensed</vt:lpstr>
      <vt:lpstr>Arial</vt:lpstr>
      <vt:lpstr>Squada One</vt:lpstr>
      <vt:lpstr>Fira Sans Condensed ExtraBold</vt:lpstr>
      <vt:lpstr>Barlow</vt:lpstr>
      <vt:lpstr>Clinical Case in Neurology by Slidesgo</vt:lpstr>
      <vt:lpstr>AI Master Class series – Day 7</vt:lpstr>
      <vt:lpstr>Day-6 Agenda.</vt:lpstr>
      <vt:lpstr>Installing Libraries</vt:lpstr>
      <vt:lpstr>Face recognition.</vt:lpstr>
      <vt:lpstr>Fisherface Recognizer.</vt:lpstr>
      <vt:lpstr>LBPHFaceRecognizer.</vt:lpstr>
      <vt:lpstr>PowerPoint Presentation</vt:lpstr>
      <vt:lpstr>Block Diagram – Workflow of Face recognition.</vt:lpstr>
      <vt:lpstr>Practical session</vt:lpstr>
      <vt:lpstr>Using Android Mobile Camera for your application IP WEBCAM</vt:lpstr>
      <vt:lpstr>PowerPoint Presentation</vt:lpstr>
      <vt:lpstr>Creating Dataset</vt:lpstr>
      <vt:lpstr>Face Recognition</vt:lpstr>
      <vt:lpstr>PowerPoint Presentation</vt:lpstr>
      <vt:lpstr>PowerPoint Presentation</vt:lpstr>
      <vt:lpstr>AI News – Day 7.  Sept - 2020</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Case in Neurology</dc:title>
  <dc:creator>Sanjay D Champ</dc:creator>
  <cp:lastModifiedBy>ADMIN</cp:lastModifiedBy>
  <cp:revision>183</cp:revision>
  <dcterms:modified xsi:type="dcterms:W3CDTF">2020-10-11T11:30:09Z</dcterms:modified>
</cp:coreProperties>
</file>